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2"/>
  </p:sldMasterIdLst>
  <p:notesMasterIdLst>
    <p:notesMasterId r:id="rId94"/>
  </p:notesMasterIdLst>
  <p:sldIdLst>
    <p:sldId id="256" r:id="rId3"/>
    <p:sldId id="265" r:id="rId4"/>
    <p:sldId id="263" r:id="rId5"/>
    <p:sldId id="303" r:id="rId6"/>
    <p:sldId id="304" r:id="rId7"/>
    <p:sldId id="305" r:id="rId8"/>
    <p:sldId id="307" r:id="rId9"/>
    <p:sldId id="306"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3" r:id="rId25"/>
    <p:sldId id="322"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3" r:id="rId43"/>
    <p:sldId id="341" r:id="rId44"/>
    <p:sldId id="342" r:id="rId45"/>
    <p:sldId id="344" r:id="rId46"/>
    <p:sldId id="345" r:id="rId47"/>
    <p:sldId id="346" r:id="rId48"/>
    <p:sldId id="347" r:id="rId49"/>
    <p:sldId id="348" r:id="rId50"/>
    <p:sldId id="349" r:id="rId51"/>
    <p:sldId id="350" r:id="rId52"/>
    <p:sldId id="351" r:id="rId53"/>
    <p:sldId id="352" r:id="rId54"/>
    <p:sldId id="353" r:id="rId55"/>
    <p:sldId id="290" r:id="rId56"/>
    <p:sldId id="354" r:id="rId57"/>
    <p:sldId id="355" r:id="rId58"/>
    <p:sldId id="356" r:id="rId59"/>
    <p:sldId id="357" r:id="rId60"/>
    <p:sldId id="358" r:id="rId61"/>
    <p:sldId id="359" r:id="rId62"/>
    <p:sldId id="360" r:id="rId63"/>
    <p:sldId id="361" r:id="rId64"/>
    <p:sldId id="362" r:id="rId65"/>
    <p:sldId id="363" r:id="rId66"/>
    <p:sldId id="364" r:id="rId67"/>
    <p:sldId id="365" r:id="rId68"/>
    <p:sldId id="366" r:id="rId69"/>
    <p:sldId id="367" r:id="rId70"/>
    <p:sldId id="368" r:id="rId71"/>
    <p:sldId id="369" r:id="rId72"/>
    <p:sldId id="370" r:id="rId73"/>
    <p:sldId id="371" r:id="rId74"/>
    <p:sldId id="372" r:id="rId75"/>
    <p:sldId id="373" r:id="rId76"/>
    <p:sldId id="374" r:id="rId77"/>
    <p:sldId id="375" r:id="rId78"/>
    <p:sldId id="376" r:id="rId79"/>
    <p:sldId id="377" r:id="rId80"/>
    <p:sldId id="378" r:id="rId81"/>
    <p:sldId id="379" r:id="rId82"/>
    <p:sldId id="381" r:id="rId83"/>
    <p:sldId id="380" r:id="rId84"/>
    <p:sldId id="382" r:id="rId85"/>
    <p:sldId id="383" r:id="rId86"/>
    <p:sldId id="384" r:id="rId87"/>
    <p:sldId id="385" r:id="rId88"/>
    <p:sldId id="386" r:id="rId89"/>
    <p:sldId id="387" r:id="rId90"/>
    <p:sldId id="388" r:id="rId91"/>
    <p:sldId id="389" r:id="rId92"/>
    <p:sldId id="390" r:id="rId9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pos="9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0000"/>
    <a:srgbClr val="009DD9"/>
    <a:srgbClr val="0F6FC6"/>
    <a:srgbClr val="0B5395"/>
    <a:srgbClr val="0076A3"/>
    <a:srgbClr val="448A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98" autoAdjust="0"/>
    <p:restoredTop sz="93945" autoAdjust="0"/>
  </p:normalViewPr>
  <p:slideViewPr>
    <p:cSldViewPr snapToGrid="0">
      <p:cViewPr>
        <p:scale>
          <a:sx n="66" d="100"/>
          <a:sy n="66" d="100"/>
        </p:scale>
        <p:origin x="-730" y="-110"/>
      </p:cViewPr>
      <p:guideLst>
        <p:guide orient="horz" pos="2160"/>
        <p:guide pos="960"/>
      </p:guideLst>
    </p:cSldViewPr>
  </p:slideViewPr>
  <p:notesTextViewPr>
    <p:cViewPr>
      <p:scale>
        <a:sx n="3" d="2"/>
        <a:sy n="3" d="2"/>
      </p:scale>
      <p:origin x="0" y="0"/>
    </p:cViewPr>
  </p:notesTextViewPr>
  <p:sorterViewPr>
    <p:cViewPr>
      <p:scale>
        <a:sx n="100" d="100"/>
        <a:sy n="100" d="100"/>
      </p:scale>
      <p:origin x="0" y="-544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notesMaster" Target="notesMasters/notesMaster1.xml"/><Relationship Id="rId9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E1129-F4CA-40C0-A119-C4AE2605405B}" type="datetimeFigureOut">
              <a:rPr lang="zh-CN" altLang="en-US" smtClean="0"/>
              <a:t>2017/6/22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4D9CAB-B2B3-4752-AC78-192A111A9F76}" type="slidenum">
              <a:rPr lang="zh-CN" altLang="en-US" smtClean="0"/>
              <a:t>‹#›</a:t>
            </a:fld>
            <a:endParaRPr lang="zh-CN" altLang="en-US"/>
          </a:p>
        </p:txBody>
      </p:sp>
    </p:spTree>
    <p:extLst>
      <p:ext uri="{BB962C8B-B14F-4D97-AF65-F5344CB8AC3E}">
        <p14:creationId xmlns:p14="http://schemas.microsoft.com/office/powerpoint/2010/main" val="4021960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木先生iPPT">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grpSp>
        <p:nvGrpSpPr>
          <p:cNvPr id="2" name="组合 1"/>
          <p:cNvGrpSpPr/>
          <p:nvPr userDrawn="1"/>
        </p:nvGrpSpPr>
        <p:grpSpPr>
          <a:xfrm>
            <a:off x="0" y="1820154"/>
            <a:ext cx="12192000" cy="3217692"/>
            <a:chOff x="0" y="1659109"/>
            <a:chExt cx="12192000" cy="3539783"/>
          </a:xfrm>
        </p:grpSpPr>
        <p:sp>
          <p:nvSpPr>
            <p:cNvPr id="6" name="木先生"/>
            <p:cNvSpPr/>
            <p:nvPr userDrawn="1"/>
          </p:nvSpPr>
          <p:spPr>
            <a:xfrm>
              <a:off x="0" y="5004522"/>
              <a:ext cx="12192000" cy="1943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木先生"/>
            <p:cNvSpPr/>
            <p:nvPr userDrawn="1"/>
          </p:nvSpPr>
          <p:spPr>
            <a:xfrm>
              <a:off x="0" y="1884317"/>
              <a:ext cx="12192000" cy="308936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木先生"/>
            <p:cNvSpPr/>
            <p:nvPr userDrawn="1"/>
          </p:nvSpPr>
          <p:spPr>
            <a:xfrm>
              <a:off x="0" y="1659109"/>
              <a:ext cx="12192000" cy="1943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0889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木先生iPPT">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spTree>
    <p:extLst>
      <p:ext uri="{BB962C8B-B14F-4D97-AF65-F5344CB8AC3E}">
        <p14:creationId xmlns:p14="http://schemas.microsoft.com/office/powerpoint/2010/main" val="36329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木先生iPPT">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grpSp>
        <p:nvGrpSpPr>
          <p:cNvPr id="6" name="组合 5"/>
          <p:cNvGrpSpPr/>
          <p:nvPr userDrawn="1"/>
        </p:nvGrpSpPr>
        <p:grpSpPr>
          <a:xfrm>
            <a:off x="0" y="330198"/>
            <a:ext cx="955964" cy="576000"/>
            <a:chOff x="0" y="562708"/>
            <a:chExt cx="1800665" cy="872197"/>
          </a:xfrm>
        </p:grpSpPr>
        <p:sp>
          <p:nvSpPr>
            <p:cNvPr id="7" name="矩形 6"/>
            <p:cNvSpPr/>
            <p:nvPr/>
          </p:nvSpPr>
          <p:spPr>
            <a:xfrm>
              <a:off x="0" y="562708"/>
              <a:ext cx="1561514" cy="8721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1617786" y="562708"/>
              <a:ext cx="182879" cy="8721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9" name="标题 1"/>
          <p:cNvSpPr>
            <a:spLocks noGrp="1"/>
          </p:cNvSpPr>
          <p:nvPr>
            <p:ph type="title" hasCustomPrompt="1"/>
          </p:nvPr>
        </p:nvSpPr>
        <p:spPr>
          <a:xfrm>
            <a:off x="1015799" y="315704"/>
            <a:ext cx="9454662" cy="625979"/>
          </a:xfrm>
        </p:spPr>
        <p:txBody>
          <a:bodyPr>
            <a:normAutofit/>
          </a:bodyPr>
          <a:lstStyle>
            <a:lvl1pPr algn="l">
              <a:lnSpc>
                <a:spcPct val="100000"/>
              </a:lnSpc>
              <a:defRPr sz="3200" b="0">
                <a:solidFill>
                  <a:srgbClr val="0070C0"/>
                </a:solidFill>
              </a:defRPr>
            </a:lvl1pPr>
          </a:lstStyle>
          <a:p>
            <a:r>
              <a:rPr lang="en-US" altLang="zh-CN" dirty="0"/>
              <a:t>PPT NEVER SLEEPS</a:t>
            </a:r>
            <a:endParaRPr lang="zh-CN" altLang="en-US" dirty="0"/>
          </a:p>
        </p:txBody>
      </p:sp>
    </p:spTree>
    <p:extLst>
      <p:ext uri="{BB962C8B-B14F-4D97-AF65-F5344CB8AC3E}">
        <p14:creationId xmlns:p14="http://schemas.microsoft.com/office/powerpoint/2010/main" val="5451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木先生iPPT">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spTree>
    <p:extLst>
      <p:ext uri="{BB962C8B-B14F-4D97-AF65-F5344CB8AC3E}">
        <p14:creationId xmlns:p14="http://schemas.microsoft.com/office/powerpoint/2010/main" val="391243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木先生iPPT">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pic>
        <p:nvPicPr>
          <p:cNvPr id="6" name="木先生"/>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66799" y="3416531"/>
            <a:ext cx="10058400" cy="6030254"/>
          </a:xfrm>
          <a:prstGeom prst="rect">
            <a:avLst/>
          </a:prstGeom>
          <a:effectLst/>
        </p:spPr>
      </p:pic>
      <p:sp>
        <p:nvSpPr>
          <p:cNvPr id="7" name="木先生"/>
          <p:cNvSpPr>
            <a:spLocks noGrp="1"/>
          </p:cNvSpPr>
          <p:nvPr>
            <p:ph type="pic" sz="quarter" idx="13" hasCustomPrompt="1"/>
          </p:nvPr>
        </p:nvSpPr>
        <p:spPr>
          <a:xfrm>
            <a:off x="2235209" y="3875315"/>
            <a:ext cx="7725220" cy="4795158"/>
          </a:xfrm>
          <a:prstGeom prst="rect">
            <a:avLst/>
          </a:prstGeom>
          <a:pattFill prst="dotGrid">
            <a:fgClr>
              <a:schemeClr val="bg1">
                <a:lumMod val="50000"/>
              </a:schemeClr>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zh-CN" altLang="en-US" dirty="0"/>
              <a:t>点击替换图片</a:t>
            </a:r>
            <a:endParaRPr lang="en-US" dirty="0"/>
          </a:p>
        </p:txBody>
      </p:sp>
      <p:grpSp>
        <p:nvGrpSpPr>
          <p:cNvPr id="8" name="组合 7"/>
          <p:cNvGrpSpPr/>
          <p:nvPr userDrawn="1"/>
        </p:nvGrpSpPr>
        <p:grpSpPr>
          <a:xfrm>
            <a:off x="0" y="330198"/>
            <a:ext cx="955964" cy="576000"/>
            <a:chOff x="0" y="562708"/>
            <a:chExt cx="1800665" cy="872197"/>
          </a:xfrm>
        </p:grpSpPr>
        <p:sp>
          <p:nvSpPr>
            <p:cNvPr id="9" name="矩形 8"/>
            <p:cNvSpPr/>
            <p:nvPr/>
          </p:nvSpPr>
          <p:spPr>
            <a:xfrm>
              <a:off x="0" y="562708"/>
              <a:ext cx="1561514" cy="8721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1617786" y="562708"/>
              <a:ext cx="182879" cy="8721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1" name="标题 1"/>
          <p:cNvSpPr>
            <a:spLocks noGrp="1"/>
          </p:cNvSpPr>
          <p:nvPr>
            <p:ph type="title" hasCustomPrompt="1"/>
          </p:nvPr>
        </p:nvSpPr>
        <p:spPr>
          <a:xfrm>
            <a:off x="1015799" y="315704"/>
            <a:ext cx="9454662" cy="625979"/>
          </a:xfrm>
        </p:spPr>
        <p:txBody>
          <a:bodyPr>
            <a:normAutofit/>
          </a:bodyPr>
          <a:lstStyle>
            <a:lvl1pPr algn="l">
              <a:lnSpc>
                <a:spcPct val="100000"/>
              </a:lnSpc>
              <a:defRPr sz="3200" b="0">
                <a:solidFill>
                  <a:srgbClr val="0070C0"/>
                </a:solidFill>
              </a:defRPr>
            </a:lvl1pPr>
          </a:lstStyle>
          <a:p>
            <a:r>
              <a:rPr lang="en-US" altLang="zh-CN" dirty="0"/>
              <a:t>PPT NEVER SLEEPS</a:t>
            </a:r>
            <a:endParaRPr lang="zh-CN" altLang="en-US" dirty="0"/>
          </a:p>
        </p:txBody>
      </p:sp>
    </p:spTree>
    <p:extLst>
      <p:ext uri="{BB962C8B-B14F-4D97-AF65-F5344CB8AC3E}">
        <p14:creationId xmlns:p14="http://schemas.microsoft.com/office/powerpoint/2010/main" val="283965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木先生iPPT">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2" name="木先生"/>
          <p:cNvSpPr/>
          <p:nvPr userDrawn="1"/>
        </p:nvSpPr>
        <p:spPr>
          <a:xfrm rot="367143">
            <a:off x="866047" y="871607"/>
            <a:ext cx="10338001" cy="3362295"/>
          </a:xfrm>
          <a:custGeom>
            <a:avLst/>
            <a:gdLst>
              <a:gd name="connsiteX0" fmla="*/ 0 w 8866909"/>
              <a:gd name="connsiteY0" fmla="*/ 3422073 h 3459542"/>
              <a:gd name="connsiteX1" fmla="*/ 2729345 w 8866909"/>
              <a:gd name="connsiteY1" fmla="*/ 3103418 h 3459542"/>
              <a:gd name="connsiteX2" fmla="*/ 5666509 w 8866909"/>
              <a:gd name="connsiteY2" fmla="*/ 845127 h 3459542"/>
              <a:gd name="connsiteX3" fmla="*/ 8866909 w 8866909"/>
              <a:gd name="connsiteY3" fmla="*/ 0 h 3459542"/>
            </a:gdLst>
            <a:ahLst/>
            <a:cxnLst>
              <a:cxn ang="0">
                <a:pos x="connsiteX0" y="connsiteY0"/>
              </a:cxn>
              <a:cxn ang="0">
                <a:pos x="connsiteX1" y="connsiteY1"/>
              </a:cxn>
              <a:cxn ang="0">
                <a:pos x="connsiteX2" y="connsiteY2"/>
              </a:cxn>
              <a:cxn ang="0">
                <a:pos x="connsiteX3" y="connsiteY3"/>
              </a:cxn>
            </a:cxnLst>
            <a:rect l="l" t="t" r="r" b="b"/>
            <a:pathLst>
              <a:path w="8866909" h="3459542">
                <a:moveTo>
                  <a:pt x="0" y="3422073"/>
                </a:moveTo>
                <a:cubicBezTo>
                  <a:pt x="892463" y="3477491"/>
                  <a:pt x="1784927" y="3532909"/>
                  <a:pt x="2729345" y="3103418"/>
                </a:cubicBezTo>
                <a:cubicBezTo>
                  <a:pt x="3673763" y="2673927"/>
                  <a:pt x="4643582" y="1362363"/>
                  <a:pt x="5666509" y="845127"/>
                </a:cubicBezTo>
                <a:cubicBezTo>
                  <a:pt x="6689436" y="327891"/>
                  <a:pt x="7778172" y="163945"/>
                  <a:pt x="8866909" y="0"/>
                </a:cubicBezTo>
              </a:path>
            </a:pathLst>
          </a:custGeom>
          <a:noFill/>
          <a:ln>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木先生"/>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406738" y="1129197"/>
            <a:ext cx="5203862" cy="3360312"/>
          </a:xfrm>
          <a:prstGeom prst="rect">
            <a:avLst/>
          </a:prstGeom>
        </p:spPr>
      </p:pic>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sp>
        <p:nvSpPr>
          <p:cNvPr id="11" name="木先生"/>
          <p:cNvSpPr>
            <a:spLocks noGrp="1"/>
          </p:cNvSpPr>
          <p:nvPr>
            <p:ph type="pic" sz="quarter" idx="17" hasCustomPrompt="1"/>
          </p:nvPr>
        </p:nvSpPr>
        <p:spPr>
          <a:xfrm>
            <a:off x="5078852" y="706904"/>
            <a:ext cx="1901952" cy="3931920"/>
          </a:xfrm>
          <a:prstGeom prst="rect">
            <a:avLst/>
          </a:prstGeom>
          <a:pattFill prst="dotGrid">
            <a:fgClr>
              <a:schemeClr val="bg1">
                <a:lumMod val="50000"/>
              </a:schemeClr>
            </a:fgClr>
            <a:bgClr>
              <a:schemeClr val="bg1">
                <a:lumMod val="85000"/>
              </a:schemeClr>
            </a:bgClr>
          </a:pattFill>
          <a:effectLst/>
          <a:scene3d>
            <a:camera prst="orthographicFront">
              <a:rot lat="2400000" lon="2400000" rev="3630000"/>
            </a:camera>
            <a:lightRig rig="threePt" dir="t"/>
          </a:scene3d>
          <a:sp3d/>
        </p:spPr>
        <p:txBody>
          <a:bodyPr anchor="ctr"/>
          <a:lstStyle>
            <a:lvl1pPr marL="0" indent="0" algn="ctr">
              <a:buNone/>
              <a:defRPr sz="1600" b="0" i="0">
                <a:latin typeface="Source Sans Pro" charset="0"/>
                <a:ea typeface="Source Sans Pro" charset="0"/>
                <a:cs typeface="Source Sans Pro" charset="0"/>
              </a:defRPr>
            </a:lvl1pPr>
          </a:lstStyle>
          <a:p>
            <a:r>
              <a:rPr lang="zh-CN" altLang="en-US" dirty="0"/>
              <a:t>点击替换图片</a:t>
            </a:r>
            <a:endParaRPr lang="en-US" dirty="0"/>
          </a:p>
        </p:txBody>
      </p:sp>
      <p:grpSp>
        <p:nvGrpSpPr>
          <p:cNvPr id="12" name="组合 11"/>
          <p:cNvGrpSpPr/>
          <p:nvPr userDrawn="1"/>
        </p:nvGrpSpPr>
        <p:grpSpPr>
          <a:xfrm>
            <a:off x="0" y="330198"/>
            <a:ext cx="955964" cy="576000"/>
            <a:chOff x="0" y="562708"/>
            <a:chExt cx="1800665" cy="872197"/>
          </a:xfrm>
        </p:grpSpPr>
        <p:sp>
          <p:nvSpPr>
            <p:cNvPr id="13" name="矩形 12"/>
            <p:cNvSpPr/>
            <p:nvPr/>
          </p:nvSpPr>
          <p:spPr>
            <a:xfrm>
              <a:off x="0" y="562708"/>
              <a:ext cx="1561514" cy="8721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p:cNvSpPr/>
            <p:nvPr/>
          </p:nvSpPr>
          <p:spPr>
            <a:xfrm>
              <a:off x="1617786" y="562708"/>
              <a:ext cx="182879" cy="8721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5" name="标题 1"/>
          <p:cNvSpPr>
            <a:spLocks noGrp="1"/>
          </p:cNvSpPr>
          <p:nvPr>
            <p:ph type="title" hasCustomPrompt="1"/>
          </p:nvPr>
        </p:nvSpPr>
        <p:spPr>
          <a:xfrm>
            <a:off x="1015799" y="315704"/>
            <a:ext cx="9454662" cy="625979"/>
          </a:xfrm>
        </p:spPr>
        <p:txBody>
          <a:bodyPr>
            <a:normAutofit/>
          </a:bodyPr>
          <a:lstStyle>
            <a:lvl1pPr algn="l">
              <a:lnSpc>
                <a:spcPct val="100000"/>
              </a:lnSpc>
              <a:defRPr sz="3200" b="0">
                <a:solidFill>
                  <a:srgbClr val="0070C0"/>
                </a:solidFill>
              </a:defRPr>
            </a:lvl1pPr>
          </a:lstStyle>
          <a:p>
            <a:r>
              <a:rPr lang="en-US" altLang="zh-CN" dirty="0"/>
              <a:t>PPT NEVER SLEEPS</a:t>
            </a:r>
            <a:endParaRPr lang="zh-CN" altLang="en-US" dirty="0"/>
          </a:p>
        </p:txBody>
      </p:sp>
    </p:spTree>
    <p:extLst>
      <p:ext uri="{BB962C8B-B14F-4D97-AF65-F5344CB8AC3E}">
        <p14:creationId xmlns:p14="http://schemas.microsoft.com/office/powerpoint/2010/main" val="35598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木先生iPPT">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spTree>
    <p:extLst>
      <p:ext uri="{BB962C8B-B14F-4D97-AF65-F5344CB8AC3E}">
        <p14:creationId xmlns:p14="http://schemas.microsoft.com/office/powerpoint/2010/main" val="345762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7_木先生iPPT">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lgn="ctr">
              <a:defRPr/>
            </a:lvl1pPr>
          </a:lstStyle>
          <a:p>
            <a:r>
              <a:rPr lang="zh-CN" altLang="en-US" dirty="0"/>
              <a:t>木先生：</a:t>
            </a:r>
            <a:r>
              <a:rPr lang="en-US" altLang="zh-CN" dirty="0"/>
              <a:t>PPT Never Sleeps</a:t>
            </a:r>
            <a:r>
              <a:rPr lang="zh-CN" altLang="en-US" dirty="0"/>
              <a:t>！</a:t>
            </a:r>
          </a:p>
        </p:txBody>
      </p:sp>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spTree>
    <p:extLst>
      <p:ext uri="{BB962C8B-B14F-4D97-AF65-F5344CB8AC3E}">
        <p14:creationId xmlns:p14="http://schemas.microsoft.com/office/powerpoint/2010/main" val="100836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8_木先生iPPT">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dirty="0"/>
              <a:t>欢迎关注木先生</a:t>
            </a:r>
            <a:r>
              <a:rPr lang="en-US" altLang="zh-CN" dirty="0" err="1"/>
              <a:t>iPPT</a:t>
            </a:r>
            <a:endParaRPr lang="zh-CN" altLang="en-US" dirty="0"/>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微信公众号：</a:t>
            </a:r>
            <a:r>
              <a:rPr lang="en-US" altLang="zh-CN" dirty="0" err="1"/>
              <a:t>muippt</a:t>
            </a:r>
            <a:endParaRPr lang="zh-CN" altLang="en-US" dirty="0"/>
          </a:p>
        </p:txBody>
      </p:sp>
      <p:sp>
        <p:nvSpPr>
          <p:cNvPr id="4" name="日期占位符 3"/>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spTree>
    <p:extLst>
      <p:ext uri="{BB962C8B-B14F-4D97-AF65-F5344CB8AC3E}">
        <p14:creationId xmlns:p14="http://schemas.microsoft.com/office/powerpoint/2010/main" val="569379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5109C5D-AE36-5843-A6DC-F3A19CF0B356}" type="datetimeFigureOut">
              <a:rPr kumimoji="1" lang="zh-CN" altLang="en-US" smtClean="0"/>
              <a:t>2017/6/22</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D2E312C-0221-2B4D-9917-4FF9209C4E0E}" type="slidenum">
              <a:rPr kumimoji="1" lang="zh-CN" altLang="en-US" smtClean="0"/>
              <a:t>‹#›</a:t>
            </a:fld>
            <a:endParaRPr kumimoji="1" lang="zh-CN" altLang="en-US"/>
          </a:p>
        </p:txBody>
      </p:sp>
    </p:spTree>
    <p:extLst>
      <p:ext uri="{BB962C8B-B14F-4D97-AF65-F5344CB8AC3E}">
        <p14:creationId xmlns:p14="http://schemas.microsoft.com/office/powerpoint/2010/main" val="280908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109C5D-AE36-5843-A6DC-F3A19CF0B356}" type="datetimeFigureOut">
              <a:rPr kumimoji="1" lang="zh-CN" altLang="en-US" smtClean="0"/>
              <a:t>2017/6/22</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2E312C-0221-2B4D-9917-4FF9209C4E0E}" type="slidenum">
              <a:rPr kumimoji="1" lang="zh-CN" altLang="en-US" smtClean="0"/>
              <a:t>‹#›</a:t>
            </a:fld>
            <a:endParaRPr kumimoji="1" lang="zh-CN" altLang="en-US"/>
          </a:p>
        </p:txBody>
      </p:sp>
    </p:spTree>
    <p:extLst>
      <p:ext uri="{BB962C8B-B14F-4D97-AF65-F5344CB8AC3E}">
        <p14:creationId xmlns:p14="http://schemas.microsoft.com/office/powerpoint/2010/main" val="12960646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hemeOverride" Target="../theme/themeOverride3.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4"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p:nvPr/>
        </p:nvSpPr>
        <p:spPr>
          <a:xfrm rot="21193556">
            <a:off x="10644113" y="561690"/>
            <a:ext cx="944408" cy="127397"/>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txBox="1"/>
          <p:nvPr/>
        </p:nvSpPr>
        <p:spPr>
          <a:xfrm>
            <a:off x="3519203" y="2490679"/>
            <a:ext cx="8672797" cy="1107996"/>
          </a:xfrm>
          <a:prstGeom prst="rect">
            <a:avLst/>
          </a:prstGeom>
          <a:noFill/>
        </p:spPr>
        <p:txBody>
          <a:bodyPr wrap="square" rtlCol="0">
            <a:spAutoFit/>
          </a:bodyPr>
          <a:lstStyle/>
          <a:p>
            <a:pPr algn="ctr"/>
            <a:r>
              <a:rPr lang="zh-CN" altLang="zh-CN" sz="6600" b="1" dirty="0">
                <a:solidFill>
                  <a:schemeClr val="bg1"/>
                </a:solidFill>
                <a:latin typeface="Microsoft YaHei" charset="-122"/>
                <a:ea typeface="Microsoft YaHei" charset="-122"/>
                <a:cs typeface="Microsoft YaHei" charset="-122"/>
              </a:rPr>
              <a:t>食品</a:t>
            </a:r>
            <a:r>
              <a:rPr lang="zh-CN" altLang="zh-CN" sz="6600" b="1" dirty="0" smtClean="0">
                <a:solidFill>
                  <a:schemeClr val="bg1"/>
                </a:solidFill>
                <a:latin typeface="Microsoft YaHei" charset="-122"/>
                <a:ea typeface="Microsoft YaHei" charset="-122"/>
                <a:cs typeface="Microsoft YaHei" charset="-122"/>
              </a:rPr>
              <a:t>添加剂使用标准</a:t>
            </a:r>
            <a:endParaRPr lang="en-US" altLang="zh-CN" sz="6600" b="1" dirty="0" smtClean="0">
              <a:solidFill>
                <a:schemeClr val="bg1"/>
              </a:solidFill>
              <a:latin typeface="Microsoft YaHei" charset="-122"/>
              <a:ea typeface="Microsoft YaHei" charset="-122"/>
              <a:cs typeface="Microsoft YaHei" charset="-122"/>
            </a:endParaRPr>
          </a:p>
        </p:txBody>
      </p:sp>
      <p:grpSp>
        <p:nvGrpSpPr>
          <p:cNvPr id="15" name="Group 4"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GrpSpPr>
            <a:grpSpLocks noChangeAspect="1"/>
          </p:cNvGrpSpPr>
          <p:nvPr/>
        </p:nvGrpSpPr>
        <p:grpSpPr bwMode="auto">
          <a:xfrm>
            <a:off x="839801" y="953054"/>
            <a:ext cx="3029465" cy="4795966"/>
            <a:chOff x="3105" y="998"/>
            <a:chExt cx="1468" cy="2324"/>
          </a:xfrm>
          <a:effectLst>
            <a:outerShdw blurRad="254000" sx="102000" sy="102000" algn="ctr" rotWithShape="0">
              <a:prstClr val="black">
                <a:alpha val="20000"/>
              </a:prstClr>
            </a:outerShdw>
          </a:effectLst>
        </p:grpSpPr>
        <p:sp>
          <p:nvSpPr>
            <p:cNvPr id="17" name="木先生"/>
            <p:cNvSpPr>
              <a:spLocks noChangeAspect="1" noChangeArrowheads="1" noTextEdit="1"/>
            </p:cNvSpPr>
            <p:nvPr/>
          </p:nvSpPr>
          <p:spPr bwMode="auto">
            <a:xfrm>
              <a:off x="3107" y="998"/>
              <a:ext cx="1466" cy="2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木先生"/>
            <p:cNvSpPr>
              <a:spLocks noEditPoints="1"/>
            </p:cNvSpPr>
            <p:nvPr/>
          </p:nvSpPr>
          <p:spPr bwMode="auto">
            <a:xfrm>
              <a:off x="4215" y="1000"/>
              <a:ext cx="104" cy="19"/>
            </a:xfrm>
            <a:custGeom>
              <a:avLst/>
              <a:gdLst>
                <a:gd name="T0" fmla="*/ 42 w 44"/>
                <a:gd name="T1" fmla="*/ 2 h 8"/>
                <a:gd name="T2" fmla="*/ 44 w 44"/>
                <a:gd name="T3" fmla="*/ 7 h 8"/>
                <a:gd name="T4" fmla="*/ 44 w 44"/>
                <a:gd name="T5" fmla="*/ 6 h 8"/>
                <a:gd name="T6" fmla="*/ 42 w 44"/>
                <a:gd name="T7" fmla="*/ 2 h 8"/>
                <a:gd name="T8" fmla="*/ 4 w 44"/>
                <a:gd name="T9" fmla="*/ 0 h 8"/>
                <a:gd name="T10" fmla="*/ 0 w 44"/>
                <a:gd name="T11" fmla="*/ 6 h 8"/>
                <a:gd name="T12" fmla="*/ 0 w 44"/>
                <a:gd name="T13" fmla="*/ 8 h 8"/>
                <a:gd name="T14" fmla="*/ 0 w 44"/>
                <a:gd name="T15" fmla="*/ 7 h 8"/>
                <a:gd name="T16" fmla="*/ 4 w 44"/>
                <a:gd name="T17" fmla="*/ 1 h 8"/>
                <a:gd name="T18" fmla="*/ 4 w 44"/>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8">
                  <a:moveTo>
                    <a:pt x="42" y="2"/>
                  </a:moveTo>
                  <a:cubicBezTo>
                    <a:pt x="43" y="3"/>
                    <a:pt x="44" y="5"/>
                    <a:pt x="44" y="7"/>
                  </a:cubicBezTo>
                  <a:cubicBezTo>
                    <a:pt x="44" y="6"/>
                    <a:pt x="44" y="6"/>
                    <a:pt x="44" y="6"/>
                  </a:cubicBezTo>
                  <a:cubicBezTo>
                    <a:pt x="44" y="4"/>
                    <a:pt x="43" y="3"/>
                    <a:pt x="42" y="2"/>
                  </a:cubicBezTo>
                  <a:moveTo>
                    <a:pt x="4" y="0"/>
                  </a:moveTo>
                  <a:cubicBezTo>
                    <a:pt x="1" y="1"/>
                    <a:pt x="0" y="3"/>
                    <a:pt x="0" y="6"/>
                  </a:cubicBezTo>
                  <a:cubicBezTo>
                    <a:pt x="0" y="8"/>
                    <a:pt x="0" y="8"/>
                    <a:pt x="0" y="8"/>
                  </a:cubicBezTo>
                  <a:cubicBezTo>
                    <a:pt x="0" y="7"/>
                    <a:pt x="0" y="7"/>
                    <a:pt x="0" y="7"/>
                  </a:cubicBezTo>
                  <a:cubicBezTo>
                    <a:pt x="0" y="4"/>
                    <a:pt x="2" y="2"/>
                    <a:pt x="4" y="1"/>
                  </a:cubicBezTo>
                  <a:cubicBezTo>
                    <a:pt x="4" y="0"/>
                    <a:pt x="4" y="0"/>
                    <a:pt x="4"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木先生"/>
            <p:cNvSpPr>
              <a:spLocks noEditPoints="1"/>
            </p:cNvSpPr>
            <p:nvPr/>
          </p:nvSpPr>
          <p:spPr bwMode="auto">
            <a:xfrm>
              <a:off x="3114" y="3196"/>
              <a:ext cx="1205" cy="22"/>
            </a:xfrm>
            <a:custGeom>
              <a:avLst/>
              <a:gdLst>
                <a:gd name="T0" fmla="*/ 508 w 508"/>
                <a:gd name="T1" fmla="*/ 2 h 9"/>
                <a:gd name="T2" fmla="*/ 505 w 508"/>
                <a:gd name="T3" fmla="*/ 7 h 9"/>
                <a:gd name="T4" fmla="*/ 508 w 508"/>
                <a:gd name="T5" fmla="*/ 3 h 9"/>
                <a:gd name="T6" fmla="*/ 508 w 508"/>
                <a:gd name="T7" fmla="*/ 2 h 9"/>
                <a:gd name="T8" fmla="*/ 0 w 508"/>
                <a:gd name="T9" fmla="*/ 0 h 9"/>
                <a:gd name="T10" fmla="*/ 0 w 508"/>
                <a:gd name="T11" fmla="*/ 0 h 9"/>
                <a:gd name="T12" fmla="*/ 5 w 508"/>
                <a:gd name="T13" fmla="*/ 1 h 9"/>
                <a:gd name="T14" fmla="*/ 464 w 508"/>
                <a:gd name="T15" fmla="*/ 1 h 9"/>
                <a:gd name="T16" fmla="*/ 464 w 508"/>
                <a:gd name="T17" fmla="*/ 3 h 9"/>
                <a:gd name="T18" fmla="*/ 468 w 508"/>
                <a:gd name="T19" fmla="*/ 9 h 9"/>
                <a:gd name="T20" fmla="*/ 468 w 508"/>
                <a:gd name="T21" fmla="*/ 8 h 9"/>
                <a:gd name="T22" fmla="*/ 464 w 508"/>
                <a:gd name="T23" fmla="*/ 2 h 9"/>
                <a:gd name="T24" fmla="*/ 464 w 508"/>
                <a:gd name="T25" fmla="*/ 1 h 9"/>
                <a:gd name="T26" fmla="*/ 5 w 508"/>
                <a:gd name="T27" fmla="*/ 1 h 9"/>
                <a:gd name="T28" fmla="*/ 0 w 508"/>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8" h="9">
                  <a:moveTo>
                    <a:pt x="508" y="2"/>
                  </a:moveTo>
                  <a:cubicBezTo>
                    <a:pt x="508" y="4"/>
                    <a:pt x="507" y="6"/>
                    <a:pt x="505" y="7"/>
                  </a:cubicBezTo>
                  <a:cubicBezTo>
                    <a:pt x="507" y="6"/>
                    <a:pt x="508" y="5"/>
                    <a:pt x="508" y="3"/>
                  </a:cubicBezTo>
                  <a:cubicBezTo>
                    <a:pt x="508" y="2"/>
                    <a:pt x="508" y="2"/>
                    <a:pt x="508" y="2"/>
                  </a:cubicBezTo>
                  <a:moveTo>
                    <a:pt x="0" y="0"/>
                  </a:moveTo>
                  <a:cubicBezTo>
                    <a:pt x="0" y="0"/>
                    <a:pt x="0" y="0"/>
                    <a:pt x="0" y="0"/>
                  </a:cubicBezTo>
                  <a:cubicBezTo>
                    <a:pt x="1" y="1"/>
                    <a:pt x="3" y="1"/>
                    <a:pt x="5" y="1"/>
                  </a:cubicBezTo>
                  <a:cubicBezTo>
                    <a:pt x="464" y="1"/>
                    <a:pt x="464" y="1"/>
                    <a:pt x="464" y="1"/>
                  </a:cubicBezTo>
                  <a:cubicBezTo>
                    <a:pt x="464" y="3"/>
                    <a:pt x="464" y="3"/>
                    <a:pt x="464" y="3"/>
                  </a:cubicBezTo>
                  <a:cubicBezTo>
                    <a:pt x="464" y="6"/>
                    <a:pt x="465" y="8"/>
                    <a:pt x="468" y="9"/>
                  </a:cubicBezTo>
                  <a:cubicBezTo>
                    <a:pt x="468" y="8"/>
                    <a:pt x="468" y="8"/>
                    <a:pt x="468" y="8"/>
                  </a:cubicBezTo>
                  <a:cubicBezTo>
                    <a:pt x="466" y="7"/>
                    <a:pt x="464" y="5"/>
                    <a:pt x="464" y="2"/>
                  </a:cubicBezTo>
                  <a:cubicBezTo>
                    <a:pt x="464" y="1"/>
                    <a:pt x="464" y="1"/>
                    <a:pt x="464" y="1"/>
                  </a:cubicBezTo>
                  <a:cubicBezTo>
                    <a:pt x="5" y="1"/>
                    <a:pt x="5" y="1"/>
                    <a:pt x="5" y="1"/>
                  </a:cubicBezTo>
                  <a:cubicBezTo>
                    <a:pt x="3" y="1"/>
                    <a:pt x="1" y="1"/>
                    <a:pt x="0" y="0"/>
                  </a:cubicBezTo>
                </a:path>
              </a:pathLst>
            </a:custGeom>
            <a:solidFill>
              <a:srgbClr val="B7B7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木先生"/>
            <p:cNvSpPr>
              <a:spLocks/>
            </p:cNvSpPr>
            <p:nvPr/>
          </p:nvSpPr>
          <p:spPr bwMode="auto">
            <a:xfrm>
              <a:off x="3105" y="1019"/>
              <a:ext cx="1394" cy="2180"/>
            </a:xfrm>
            <a:custGeom>
              <a:avLst/>
              <a:gdLst>
                <a:gd name="T0" fmla="*/ 9 w 588"/>
                <a:gd name="T1" fmla="*/ 920 h 920"/>
                <a:gd name="T2" fmla="*/ 0 w 588"/>
                <a:gd name="T3" fmla="*/ 914 h 920"/>
                <a:gd name="T4" fmla="*/ 0 w 588"/>
                <a:gd name="T5" fmla="*/ 6 h 920"/>
                <a:gd name="T6" fmla="*/ 9 w 588"/>
                <a:gd name="T7" fmla="*/ 0 h 920"/>
                <a:gd name="T8" fmla="*/ 547 w 588"/>
                <a:gd name="T9" fmla="*/ 0 h 920"/>
                <a:gd name="T10" fmla="*/ 588 w 588"/>
                <a:gd name="T11" fmla="*/ 42 h 920"/>
                <a:gd name="T12" fmla="*/ 588 w 588"/>
                <a:gd name="T13" fmla="*/ 879 h 920"/>
                <a:gd name="T14" fmla="*/ 547 w 588"/>
                <a:gd name="T15" fmla="*/ 920 h 920"/>
                <a:gd name="T16" fmla="*/ 9 w 588"/>
                <a:gd name="T17" fmla="*/ 920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920">
                  <a:moveTo>
                    <a:pt x="9" y="920"/>
                  </a:moveTo>
                  <a:cubicBezTo>
                    <a:pt x="5" y="920"/>
                    <a:pt x="0" y="918"/>
                    <a:pt x="0" y="914"/>
                  </a:cubicBezTo>
                  <a:cubicBezTo>
                    <a:pt x="0" y="6"/>
                    <a:pt x="0" y="6"/>
                    <a:pt x="0" y="6"/>
                  </a:cubicBezTo>
                  <a:cubicBezTo>
                    <a:pt x="0" y="2"/>
                    <a:pt x="5" y="0"/>
                    <a:pt x="9" y="0"/>
                  </a:cubicBezTo>
                  <a:cubicBezTo>
                    <a:pt x="547" y="0"/>
                    <a:pt x="547" y="0"/>
                    <a:pt x="547" y="0"/>
                  </a:cubicBezTo>
                  <a:cubicBezTo>
                    <a:pt x="571" y="0"/>
                    <a:pt x="588" y="18"/>
                    <a:pt x="588" y="42"/>
                  </a:cubicBezTo>
                  <a:cubicBezTo>
                    <a:pt x="588" y="879"/>
                    <a:pt x="588" y="879"/>
                    <a:pt x="588" y="879"/>
                  </a:cubicBezTo>
                  <a:cubicBezTo>
                    <a:pt x="588" y="902"/>
                    <a:pt x="571" y="920"/>
                    <a:pt x="547" y="920"/>
                  </a:cubicBezTo>
                  <a:cubicBezTo>
                    <a:pt x="9" y="920"/>
                    <a:pt x="9" y="920"/>
                    <a:pt x="9" y="920"/>
                  </a:cubicBezTo>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木先生"/>
            <p:cNvSpPr>
              <a:spLocks noChangeArrowheads="1"/>
            </p:cNvSpPr>
            <p:nvPr/>
          </p:nvSpPr>
          <p:spPr bwMode="auto">
            <a:xfrm>
              <a:off x="3105" y="1815"/>
              <a:ext cx="1394" cy="55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木先生"/>
            <p:cNvSpPr>
              <a:spLocks noChangeArrowheads="1"/>
            </p:cNvSpPr>
            <p:nvPr/>
          </p:nvSpPr>
          <p:spPr bwMode="auto">
            <a:xfrm>
              <a:off x="3105" y="1815"/>
              <a:ext cx="1394" cy="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木先生"/>
            <p:cNvSpPr>
              <a:spLocks noChangeArrowheads="1"/>
            </p:cNvSpPr>
            <p:nvPr/>
          </p:nvSpPr>
          <p:spPr bwMode="auto">
            <a:xfrm>
              <a:off x="3105" y="1815"/>
              <a:ext cx="1404" cy="5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木先生"/>
            <p:cNvSpPr>
              <a:spLocks noChangeArrowheads="1"/>
            </p:cNvSpPr>
            <p:nvPr/>
          </p:nvSpPr>
          <p:spPr bwMode="auto">
            <a:xfrm>
              <a:off x="3105" y="1815"/>
              <a:ext cx="1404"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木先生"/>
            <p:cNvSpPr>
              <a:spLocks noEditPoints="1"/>
            </p:cNvSpPr>
            <p:nvPr/>
          </p:nvSpPr>
          <p:spPr bwMode="auto">
            <a:xfrm>
              <a:off x="4205" y="1019"/>
              <a:ext cx="133" cy="2180"/>
            </a:xfrm>
            <a:custGeom>
              <a:avLst/>
              <a:gdLst>
                <a:gd name="T0" fmla="*/ 10 w 133"/>
                <a:gd name="T1" fmla="*/ 1365 h 2180"/>
                <a:gd name="T2" fmla="*/ 0 w 133"/>
                <a:gd name="T3" fmla="*/ 1365 h 2180"/>
                <a:gd name="T4" fmla="*/ 0 w 133"/>
                <a:gd name="T5" fmla="*/ 2180 h 2180"/>
                <a:gd name="T6" fmla="*/ 10 w 133"/>
                <a:gd name="T7" fmla="*/ 2180 h 2180"/>
                <a:gd name="T8" fmla="*/ 10 w 133"/>
                <a:gd name="T9" fmla="*/ 1365 h 2180"/>
                <a:gd name="T10" fmla="*/ 133 w 133"/>
                <a:gd name="T11" fmla="*/ 1365 h 2180"/>
                <a:gd name="T12" fmla="*/ 114 w 133"/>
                <a:gd name="T13" fmla="*/ 1365 h 2180"/>
                <a:gd name="T14" fmla="*/ 114 w 133"/>
                <a:gd name="T15" fmla="*/ 2180 h 2180"/>
                <a:gd name="T16" fmla="*/ 133 w 133"/>
                <a:gd name="T17" fmla="*/ 2180 h 2180"/>
                <a:gd name="T18" fmla="*/ 133 w 133"/>
                <a:gd name="T19" fmla="*/ 1365 h 2180"/>
                <a:gd name="T20" fmla="*/ 10 w 133"/>
                <a:gd name="T21" fmla="*/ 0 h 2180"/>
                <a:gd name="T22" fmla="*/ 0 w 133"/>
                <a:gd name="T23" fmla="*/ 0 h 2180"/>
                <a:gd name="T24" fmla="*/ 0 w 133"/>
                <a:gd name="T25" fmla="*/ 796 h 2180"/>
                <a:gd name="T26" fmla="*/ 10 w 133"/>
                <a:gd name="T27" fmla="*/ 796 h 2180"/>
                <a:gd name="T28" fmla="*/ 10 w 133"/>
                <a:gd name="T29" fmla="*/ 0 h 2180"/>
                <a:gd name="T30" fmla="*/ 133 w 133"/>
                <a:gd name="T31" fmla="*/ 0 h 2180"/>
                <a:gd name="T32" fmla="*/ 114 w 133"/>
                <a:gd name="T33" fmla="*/ 0 h 2180"/>
                <a:gd name="T34" fmla="*/ 114 w 133"/>
                <a:gd name="T35" fmla="*/ 796 h 2180"/>
                <a:gd name="T36" fmla="*/ 133 w 133"/>
                <a:gd name="T37" fmla="*/ 796 h 2180"/>
                <a:gd name="T38" fmla="*/ 133 w 133"/>
                <a:gd name="T39" fmla="*/ 0 h 2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2180">
                  <a:moveTo>
                    <a:pt x="10" y="1365"/>
                  </a:moveTo>
                  <a:lnTo>
                    <a:pt x="0" y="1365"/>
                  </a:lnTo>
                  <a:lnTo>
                    <a:pt x="0" y="2180"/>
                  </a:lnTo>
                  <a:lnTo>
                    <a:pt x="10" y="2180"/>
                  </a:lnTo>
                  <a:lnTo>
                    <a:pt x="10" y="1365"/>
                  </a:lnTo>
                  <a:close/>
                  <a:moveTo>
                    <a:pt x="133" y="1365"/>
                  </a:moveTo>
                  <a:lnTo>
                    <a:pt x="114" y="1365"/>
                  </a:lnTo>
                  <a:lnTo>
                    <a:pt x="114" y="2180"/>
                  </a:lnTo>
                  <a:lnTo>
                    <a:pt x="133" y="2180"/>
                  </a:lnTo>
                  <a:lnTo>
                    <a:pt x="133" y="1365"/>
                  </a:lnTo>
                  <a:close/>
                  <a:moveTo>
                    <a:pt x="10" y="0"/>
                  </a:moveTo>
                  <a:lnTo>
                    <a:pt x="0" y="0"/>
                  </a:lnTo>
                  <a:lnTo>
                    <a:pt x="0" y="796"/>
                  </a:lnTo>
                  <a:lnTo>
                    <a:pt x="10" y="796"/>
                  </a:lnTo>
                  <a:lnTo>
                    <a:pt x="10" y="0"/>
                  </a:lnTo>
                  <a:close/>
                  <a:moveTo>
                    <a:pt x="133" y="0"/>
                  </a:moveTo>
                  <a:lnTo>
                    <a:pt x="114" y="0"/>
                  </a:lnTo>
                  <a:lnTo>
                    <a:pt x="114" y="796"/>
                  </a:lnTo>
                  <a:lnTo>
                    <a:pt x="133" y="796"/>
                  </a:lnTo>
                  <a:lnTo>
                    <a:pt x="133" y="0"/>
                  </a:lnTo>
                  <a:close/>
                </a:path>
              </a:pathLst>
            </a:custGeom>
            <a:solidFill>
              <a:srgbClr val="2622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木先生"/>
            <p:cNvSpPr>
              <a:spLocks noEditPoints="1"/>
            </p:cNvSpPr>
            <p:nvPr/>
          </p:nvSpPr>
          <p:spPr bwMode="auto">
            <a:xfrm>
              <a:off x="4205" y="1019"/>
              <a:ext cx="133" cy="2180"/>
            </a:xfrm>
            <a:custGeom>
              <a:avLst/>
              <a:gdLst>
                <a:gd name="T0" fmla="*/ 10 w 133"/>
                <a:gd name="T1" fmla="*/ 1365 h 2180"/>
                <a:gd name="T2" fmla="*/ 0 w 133"/>
                <a:gd name="T3" fmla="*/ 1365 h 2180"/>
                <a:gd name="T4" fmla="*/ 0 w 133"/>
                <a:gd name="T5" fmla="*/ 2180 h 2180"/>
                <a:gd name="T6" fmla="*/ 10 w 133"/>
                <a:gd name="T7" fmla="*/ 2180 h 2180"/>
                <a:gd name="T8" fmla="*/ 10 w 133"/>
                <a:gd name="T9" fmla="*/ 1365 h 2180"/>
                <a:gd name="T10" fmla="*/ 133 w 133"/>
                <a:gd name="T11" fmla="*/ 1365 h 2180"/>
                <a:gd name="T12" fmla="*/ 114 w 133"/>
                <a:gd name="T13" fmla="*/ 1365 h 2180"/>
                <a:gd name="T14" fmla="*/ 114 w 133"/>
                <a:gd name="T15" fmla="*/ 2180 h 2180"/>
                <a:gd name="T16" fmla="*/ 133 w 133"/>
                <a:gd name="T17" fmla="*/ 2180 h 2180"/>
                <a:gd name="T18" fmla="*/ 133 w 133"/>
                <a:gd name="T19" fmla="*/ 1365 h 2180"/>
                <a:gd name="T20" fmla="*/ 10 w 133"/>
                <a:gd name="T21" fmla="*/ 0 h 2180"/>
                <a:gd name="T22" fmla="*/ 0 w 133"/>
                <a:gd name="T23" fmla="*/ 0 h 2180"/>
                <a:gd name="T24" fmla="*/ 0 w 133"/>
                <a:gd name="T25" fmla="*/ 796 h 2180"/>
                <a:gd name="T26" fmla="*/ 10 w 133"/>
                <a:gd name="T27" fmla="*/ 796 h 2180"/>
                <a:gd name="T28" fmla="*/ 10 w 133"/>
                <a:gd name="T29" fmla="*/ 0 h 2180"/>
                <a:gd name="T30" fmla="*/ 133 w 133"/>
                <a:gd name="T31" fmla="*/ 0 h 2180"/>
                <a:gd name="T32" fmla="*/ 114 w 133"/>
                <a:gd name="T33" fmla="*/ 0 h 2180"/>
                <a:gd name="T34" fmla="*/ 114 w 133"/>
                <a:gd name="T35" fmla="*/ 796 h 2180"/>
                <a:gd name="T36" fmla="*/ 133 w 133"/>
                <a:gd name="T37" fmla="*/ 796 h 2180"/>
                <a:gd name="T38" fmla="*/ 133 w 133"/>
                <a:gd name="T39" fmla="*/ 0 h 2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2180">
                  <a:moveTo>
                    <a:pt x="10" y="1365"/>
                  </a:moveTo>
                  <a:lnTo>
                    <a:pt x="0" y="1365"/>
                  </a:lnTo>
                  <a:lnTo>
                    <a:pt x="0" y="2180"/>
                  </a:lnTo>
                  <a:lnTo>
                    <a:pt x="10" y="2180"/>
                  </a:lnTo>
                  <a:lnTo>
                    <a:pt x="10" y="1365"/>
                  </a:lnTo>
                  <a:moveTo>
                    <a:pt x="133" y="1365"/>
                  </a:moveTo>
                  <a:lnTo>
                    <a:pt x="114" y="1365"/>
                  </a:lnTo>
                  <a:lnTo>
                    <a:pt x="114" y="2180"/>
                  </a:lnTo>
                  <a:lnTo>
                    <a:pt x="133" y="2180"/>
                  </a:lnTo>
                  <a:lnTo>
                    <a:pt x="133" y="1365"/>
                  </a:lnTo>
                  <a:moveTo>
                    <a:pt x="10" y="0"/>
                  </a:moveTo>
                  <a:lnTo>
                    <a:pt x="0" y="0"/>
                  </a:lnTo>
                  <a:lnTo>
                    <a:pt x="0" y="796"/>
                  </a:lnTo>
                  <a:lnTo>
                    <a:pt x="10" y="796"/>
                  </a:lnTo>
                  <a:lnTo>
                    <a:pt x="10" y="0"/>
                  </a:lnTo>
                  <a:moveTo>
                    <a:pt x="133" y="0"/>
                  </a:moveTo>
                  <a:lnTo>
                    <a:pt x="114" y="0"/>
                  </a:lnTo>
                  <a:lnTo>
                    <a:pt x="114" y="796"/>
                  </a:lnTo>
                  <a:lnTo>
                    <a:pt x="133" y="796"/>
                  </a:lnTo>
                  <a:lnTo>
                    <a:pt x="1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木先生"/>
            <p:cNvSpPr>
              <a:spLocks noEditPoints="1"/>
            </p:cNvSpPr>
            <p:nvPr/>
          </p:nvSpPr>
          <p:spPr bwMode="auto">
            <a:xfrm>
              <a:off x="4205" y="2374"/>
              <a:ext cx="133" cy="10"/>
            </a:xfrm>
            <a:custGeom>
              <a:avLst/>
              <a:gdLst>
                <a:gd name="T0" fmla="*/ 10 w 133"/>
                <a:gd name="T1" fmla="*/ 0 h 10"/>
                <a:gd name="T2" fmla="*/ 0 w 133"/>
                <a:gd name="T3" fmla="*/ 0 h 10"/>
                <a:gd name="T4" fmla="*/ 0 w 133"/>
                <a:gd name="T5" fmla="*/ 10 h 10"/>
                <a:gd name="T6" fmla="*/ 10 w 133"/>
                <a:gd name="T7" fmla="*/ 10 h 10"/>
                <a:gd name="T8" fmla="*/ 10 w 133"/>
                <a:gd name="T9" fmla="*/ 0 h 10"/>
                <a:gd name="T10" fmla="*/ 133 w 133"/>
                <a:gd name="T11" fmla="*/ 0 h 10"/>
                <a:gd name="T12" fmla="*/ 114 w 133"/>
                <a:gd name="T13" fmla="*/ 0 h 10"/>
                <a:gd name="T14" fmla="*/ 114 w 133"/>
                <a:gd name="T15" fmla="*/ 10 h 10"/>
                <a:gd name="T16" fmla="*/ 133 w 133"/>
                <a:gd name="T17" fmla="*/ 10 h 10"/>
                <a:gd name="T18" fmla="*/ 133 w 133"/>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0">
                  <a:moveTo>
                    <a:pt x="10" y="0"/>
                  </a:moveTo>
                  <a:lnTo>
                    <a:pt x="0" y="0"/>
                  </a:lnTo>
                  <a:lnTo>
                    <a:pt x="0" y="10"/>
                  </a:lnTo>
                  <a:lnTo>
                    <a:pt x="10" y="10"/>
                  </a:lnTo>
                  <a:lnTo>
                    <a:pt x="10" y="0"/>
                  </a:lnTo>
                  <a:moveTo>
                    <a:pt x="133" y="0"/>
                  </a:moveTo>
                  <a:lnTo>
                    <a:pt x="114" y="0"/>
                  </a:lnTo>
                  <a:lnTo>
                    <a:pt x="114" y="10"/>
                  </a:lnTo>
                  <a:lnTo>
                    <a:pt x="133" y="10"/>
                  </a:lnTo>
                  <a:lnTo>
                    <a:pt x="1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木先生"/>
            <p:cNvSpPr>
              <a:spLocks noEditPoints="1"/>
            </p:cNvSpPr>
            <p:nvPr/>
          </p:nvSpPr>
          <p:spPr bwMode="auto">
            <a:xfrm>
              <a:off x="4205" y="1815"/>
              <a:ext cx="133" cy="559"/>
            </a:xfrm>
            <a:custGeom>
              <a:avLst/>
              <a:gdLst>
                <a:gd name="T0" fmla="*/ 10 w 133"/>
                <a:gd name="T1" fmla="*/ 0 h 559"/>
                <a:gd name="T2" fmla="*/ 0 w 133"/>
                <a:gd name="T3" fmla="*/ 0 h 559"/>
                <a:gd name="T4" fmla="*/ 0 w 133"/>
                <a:gd name="T5" fmla="*/ 559 h 559"/>
                <a:gd name="T6" fmla="*/ 10 w 133"/>
                <a:gd name="T7" fmla="*/ 559 h 559"/>
                <a:gd name="T8" fmla="*/ 10 w 133"/>
                <a:gd name="T9" fmla="*/ 0 h 559"/>
                <a:gd name="T10" fmla="*/ 133 w 133"/>
                <a:gd name="T11" fmla="*/ 0 h 559"/>
                <a:gd name="T12" fmla="*/ 114 w 133"/>
                <a:gd name="T13" fmla="*/ 0 h 559"/>
                <a:gd name="T14" fmla="*/ 114 w 133"/>
                <a:gd name="T15" fmla="*/ 559 h 559"/>
                <a:gd name="T16" fmla="*/ 133 w 133"/>
                <a:gd name="T17" fmla="*/ 559 h 559"/>
                <a:gd name="T18" fmla="*/ 133 w 133"/>
                <a:gd name="T19"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559">
                  <a:moveTo>
                    <a:pt x="10" y="0"/>
                  </a:moveTo>
                  <a:lnTo>
                    <a:pt x="0" y="0"/>
                  </a:lnTo>
                  <a:lnTo>
                    <a:pt x="0" y="559"/>
                  </a:lnTo>
                  <a:lnTo>
                    <a:pt x="10" y="559"/>
                  </a:lnTo>
                  <a:lnTo>
                    <a:pt x="10" y="0"/>
                  </a:lnTo>
                  <a:close/>
                  <a:moveTo>
                    <a:pt x="133" y="0"/>
                  </a:moveTo>
                  <a:lnTo>
                    <a:pt x="114" y="0"/>
                  </a:lnTo>
                  <a:lnTo>
                    <a:pt x="114" y="559"/>
                  </a:lnTo>
                  <a:lnTo>
                    <a:pt x="133" y="559"/>
                  </a:lnTo>
                  <a:lnTo>
                    <a:pt x="13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木先生"/>
            <p:cNvSpPr>
              <a:spLocks noEditPoints="1"/>
            </p:cNvSpPr>
            <p:nvPr/>
          </p:nvSpPr>
          <p:spPr bwMode="auto">
            <a:xfrm>
              <a:off x="4205" y="1815"/>
              <a:ext cx="133" cy="559"/>
            </a:xfrm>
            <a:custGeom>
              <a:avLst/>
              <a:gdLst>
                <a:gd name="T0" fmla="*/ 10 w 133"/>
                <a:gd name="T1" fmla="*/ 0 h 559"/>
                <a:gd name="T2" fmla="*/ 0 w 133"/>
                <a:gd name="T3" fmla="*/ 0 h 559"/>
                <a:gd name="T4" fmla="*/ 0 w 133"/>
                <a:gd name="T5" fmla="*/ 559 h 559"/>
                <a:gd name="T6" fmla="*/ 10 w 133"/>
                <a:gd name="T7" fmla="*/ 559 h 559"/>
                <a:gd name="T8" fmla="*/ 10 w 133"/>
                <a:gd name="T9" fmla="*/ 0 h 559"/>
                <a:gd name="T10" fmla="*/ 133 w 133"/>
                <a:gd name="T11" fmla="*/ 0 h 559"/>
                <a:gd name="T12" fmla="*/ 114 w 133"/>
                <a:gd name="T13" fmla="*/ 0 h 559"/>
                <a:gd name="T14" fmla="*/ 114 w 133"/>
                <a:gd name="T15" fmla="*/ 559 h 559"/>
                <a:gd name="T16" fmla="*/ 133 w 133"/>
                <a:gd name="T17" fmla="*/ 559 h 559"/>
                <a:gd name="T18" fmla="*/ 133 w 133"/>
                <a:gd name="T19"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559">
                  <a:moveTo>
                    <a:pt x="10" y="0"/>
                  </a:moveTo>
                  <a:lnTo>
                    <a:pt x="0" y="0"/>
                  </a:lnTo>
                  <a:lnTo>
                    <a:pt x="0" y="559"/>
                  </a:lnTo>
                  <a:lnTo>
                    <a:pt x="10" y="559"/>
                  </a:lnTo>
                  <a:lnTo>
                    <a:pt x="10" y="0"/>
                  </a:lnTo>
                  <a:moveTo>
                    <a:pt x="133" y="0"/>
                  </a:moveTo>
                  <a:lnTo>
                    <a:pt x="114" y="0"/>
                  </a:lnTo>
                  <a:lnTo>
                    <a:pt x="114" y="559"/>
                  </a:lnTo>
                  <a:lnTo>
                    <a:pt x="133" y="559"/>
                  </a:lnTo>
                  <a:lnTo>
                    <a:pt x="13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木先生"/>
            <p:cNvSpPr>
              <a:spLocks/>
            </p:cNvSpPr>
            <p:nvPr/>
          </p:nvSpPr>
          <p:spPr bwMode="auto">
            <a:xfrm>
              <a:off x="4215" y="1000"/>
              <a:ext cx="104" cy="2218"/>
            </a:xfrm>
            <a:custGeom>
              <a:avLst/>
              <a:gdLst>
                <a:gd name="T0" fmla="*/ 44 w 44"/>
                <a:gd name="T1" fmla="*/ 7 h 936"/>
                <a:gd name="T2" fmla="*/ 37 w 44"/>
                <a:gd name="T3" fmla="*/ 0 h 936"/>
                <a:gd name="T4" fmla="*/ 7 w 44"/>
                <a:gd name="T5" fmla="*/ 0 h 936"/>
                <a:gd name="T6" fmla="*/ 0 w 44"/>
                <a:gd name="T7" fmla="*/ 7 h 936"/>
                <a:gd name="T8" fmla="*/ 0 w 44"/>
                <a:gd name="T9" fmla="*/ 929 h 936"/>
                <a:gd name="T10" fmla="*/ 7 w 44"/>
                <a:gd name="T11" fmla="*/ 936 h 936"/>
                <a:gd name="T12" fmla="*/ 37 w 44"/>
                <a:gd name="T13" fmla="*/ 936 h 936"/>
                <a:gd name="T14" fmla="*/ 44 w 44"/>
                <a:gd name="T15" fmla="*/ 929 h 936"/>
                <a:gd name="T16" fmla="*/ 44 w 44"/>
                <a:gd name="T17" fmla="*/ 7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936">
                  <a:moveTo>
                    <a:pt x="44" y="7"/>
                  </a:moveTo>
                  <a:cubicBezTo>
                    <a:pt x="44" y="3"/>
                    <a:pt x="41" y="0"/>
                    <a:pt x="37" y="0"/>
                  </a:cubicBezTo>
                  <a:cubicBezTo>
                    <a:pt x="7" y="0"/>
                    <a:pt x="7" y="0"/>
                    <a:pt x="7" y="0"/>
                  </a:cubicBezTo>
                  <a:cubicBezTo>
                    <a:pt x="3" y="0"/>
                    <a:pt x="0" y="3"/>
                    <a:pt x="0" y="7"/>
                  </a:cubicBezTo>
                  <a:cubicBezTo>
                    <a:pt x="0" y="929"/>
                    <a:pt x="0" y="929"/>
                    <a:pt x="0" y="929"/>
                  </a:cubicBezTo>
                  <a:cubicBezTo>
                    <a:pt x="0" y="933"/>
                    <a:pt x="3" y="936"/>
                    <a:pt x="7" y="936"/>
                  </a:cubicBezTo>
                  <a:cubicBezTo>
                    <a:pt x="37" y="936"/>
                    <a:pt x="37" y="936"/>
                    <a:pt x="37" y="936"/>
                  </a:cubicBezTo>
                  <a:cubicBezTo>
                    <a:pt x="41" y="936"/>
                    <a:pt x="44" y="933"/>
                    <a:pt x="44" y="929"/>
                  </a:cubicBezTo>
                  <a:cubicBezTo>
                    <a:pt x="44" y="7"/>
                    <a:pt x="44" y="7"/>
                    <a:pt x="44" y="7"/>
                  </a:cubicBezTo>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木先生"/>
            <p:cNvSpPr>
              <a:spLocks/>
            </p:cNvSpPr>
            <p:nvPr/>
          </p:nvSpPr>
          <p:spPr bwMode="auto">
            <a:xfrm>
              <a:off x="4224" y="1000"/>
              <a:ext cx="10" cy="0"/>
            </a:xfrm>
            <a:custGeom>
              <a:avLst/>
              <a:gdLst>
                <a:gd name="T0" fmla="*/ 4 w 4"/>
                <a:gd name="T1" fmla="*/ 0 w 4"/>
                <a:gd name="T2" fmla="*/ 0 w 4"/>
                <a:gd name="T3" fmla="*/ 2 w 4"/>
                <a:gd name="T4" fmla="*/ 3 w 4"/>
                <a:gd name="T5" fmla="*/ 3 w 4"/>
                <a:gd name="T6" fmla="*/ 4 w 4"/>
              </a:gdLst>
              <a:ahLst/>
              <a:cxnLst>
                <a:cxn ang="0">
                  <a:pos x="T0" y="0"/>
                </a:cxn>
                <a:cxn ang="0">
                  <a:pos x="T1" y="0"/>
                </a:cxn>
                <a:cxn ang="0">
                  <a:pos x="T2" y="0"/>
                </a:cxn>
                <a:cxn ang="0">
                  <a:pos x="T3" y="0"/>
                </a:cxn>
                <a:cxn ang="0">
                  <a:pos x="T4" y="0"/>
                </a:cxn>
                <a:cxn ang="0">
                  <a:pos x="T5" y="0"/>
                </a:cxn>
                <a:cxn ang="0">
                  <a:pos x="T6" y="0"/>
                </a:cxn>
              </a:cxnLst>
              <a:rect l="0" t="0" r="r" b="b"/>
              <a:pathLst>
                <a:path w="4">
                  <a:moveTo>
                    <a:pt x="4" y="0"/>
                  </a:moveTo>
                  <a:cubicBezTo>
                    <a:pt x="0" y="0"/>
                    <a:pt x="0" y="0"/>
                    <a:pt x="0" y="0"/>
                  </a:cubicBezTo>
                  <a:cubicBezTo>
                    <a:pt x="0" y="0"/>
                    <a:pt x="0" y="0"/>
                    <a:pt x="0" y="0"/>
                  </a:cubicBezTo>
                  <a:cubicBezTo>
                    <a:pt x="1" y="0"/>
                    <a:pt x="1" y="0"/>
                    <a:pt x="2" y="0"/>
                  </a:cubicBezTo>
                  <a:cubicBezTo>
                    <a:pt x="3" y="0"/>
                    <a:pt x="3" y="0"/>
                    <a:pt x="3" y="0"/>
                  </a:cubicBezTo>
                  <a:cubicBezTo>
                    <a:pt x="3" y="0"/>
                    <a:pt x="3" y="0"/>
                    <a:pt x="3" y="0"/>
                  </a:cubicBezTo>
                  <a:cubicBezTo>
                    <a:pt x="4" y="0"/>
                    <a:pt x="4" y="0"/>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木先生"/>
            <p:cNvSpPr>
              <a:spLocks/>
            </p:cNvSpPr>
            <p:nvPr/>
          </p:nvSpPr>
          <p:spPr bwMode="auto">
            <a:xfrm>
              <a:off x="4224" y="1000"/>
              <a:ext cx="7" cy="3"/>
            </a:xfrm>
            <a:custGeom>
              <a:avLst/>
              <a:gdLst>
                <a:gd name="T0" fmla="*/ 3 w 3"/>
                <a:gd name="T1" fmla="*/ 0 h 1"/>
                <a:gd name="T2" fmla="*/ 2 w 3"/>
                <a:gd name="T3" fmla="*/ 0 h 1"/>
                <a:gd name="T4" fmla="*/ 0 w 3"/>
                <a:gd name="T5" fmla="*/ 0 h 1"/>
                <a:gd name="T6" fmla="*/ 0 w 3"/>
                <a:gd name="T7" fmla="*/ 1 h 1"/>
                <a:gd name="T8" fmla="*/ 3 w 3"/>
                <a:gd name="T9" fmla="*/ 0 h 1"/>
              </a:gdLst>
              <a:ahLst/>
              <a:cxnLst>
                <a:cxn ang="0">
                  <a:pos x="T0" y="T1"/>
                </a:cxn>
                <a:cxn ang="0">
                  <a:pos x="T2" y="T3"/>
                </a:cxn>
                <a:cxn ang="0">
                  <a:pos x="T4" y="T5"/>
                </a:cxn>
                <a:cxn ang="0">
                  <a:pos x="T6" y="T7"/>
                </a:cxn>
                <a:cxn ang="0">
                  <a:pos x="T8" y="T9"/>
                </a:cxn>
              </a:cxnLst>
              <a:rect l="0" t="0" r="r" b="b"/>
              <a:pathLst>
                <a:path w="3" h="1">
                  <a:moveTo>
                    <a:pt x="3" y="0"/>
                  </a:moveTo>
                  <a:cubicBezTo>
                    <a:pt x="2" y="0"/>
                    <a:pt x="2" y="0"/>
                    <a:pt x="2" y="0"/>
                  </a:cubicBezTo>
                  <a:cubicBezTo>
                    <a:pt x="1" y="0"/>
                    <a:pt x="1" y="0"/>
                    <a:pt x="0" y="0"/>
                  </a:cubicBezTo>
                  <a:cubicBezTo>
                    <a:pt x="0" y="1"/>
                    <a:pt x="0" y="1"/>
                    <a:pt x="0" y="1"/>
                  </a:cubicBezTo>
                  <a:cubicBezTo>
                    <a:pt x="1" y="0"/>
                    <a:pt x="2" y="0"/>
                    <a:pt x="3" y="0"/>
                  </a:cubicBezTo>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木先生"/>
            <p:cNvSpPr>
              <a:spLocks/>
            </p:cNvSpPr>
            <p:nvPr/>
          </p:nvSpPr>
          <p:spPr bwMode="auto">
            <a:xfrm>
              <a:off x="4224" y="3218"/>
              <a:ext cx="5"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cubicBezTo>
                    <a:pt x="0" y="0"/>
                    <a:pt x="0" y="0"/>
                    <a:pt x="0" y="0"/>
                  </a:cubicBezTo>
                  <a:cubicBezTo>
                    <a:pt x="2" y="0"/>
                    <a:pt x="2" y="0"/>
                    <a:pt x="2" y="0"/>
                  </a:cubicBezTo>
                  <a:cubicBezTo>
                    <a:pt x="1" y="0"/>
                    <a:pt x="1" y="0"/>
                    <a:pt x="0" y="0"/>
                  </a:cubicBezTo>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木先生"/>
            <p:cNvSpPr>
              <a:spLocks/>
            </p:cNvSpPr>
            <p:nvPr/>
          </p:nvSpPr>
          <p:spPr bwMode="auto">
            <a:xfrm>
              <a:off x="4224" y="3215"/>
              <a:ext cx="7" cy="3"/>
            </a:xfrm>
            <a:custGeom>
              <a:avLst/>
              <a:gdLst>
                <a:gd name="T0" fmla="*/ 0 w 3"/>
                <a:gd name="T1" fmla="*/ 0 h 1"/>
                <a:gd name="T2" fmla="*/ 0 w 3"/>
                <a:gd name="T3" fmla="*/ 1 h 1"/>
                <a:gd name="T4" fmla="*/ 2 w 3"/>
                <a:gd name="T5" fmla="*/ 1 h 1"/>
                <a:gd name="T6" fmla="*/ 3 w 3"/>
                <a:gd name="T7" fmla="*/ 1 h 1"/>
                <a:gd name="T8" fmla="*/ 0 w 3"/>
                <a:gd name="T9" fmla="*/ 0 h 1"/>
              </a:gdLst>
              <a:ahLst/>
              <a:cxnLst>
                <a:cxn ang="0">
                  <a:pos x="T0" y="T1"/>
                </a:cxn>
                <a:cxn ang="0">
                  <a:pos x="T2" y="T3"/>
                </a:cxn>
                <a:cxn ang="0">
                  <a:pos x="T4" y="T5"/>
                </a:cxn>
                <a:cxn ang="0">
                  <a:pos x="T6" y="T7"/>
                </a:cxn>
                <a:cxn ang="0">
                  <a:pos x="T8" y="T9"/>
                </a:cxn>
              </a:cxnLst>
              <a:rect l="0" t="0" r="r" b="b"/>
              <a:pathLst>
                <a:path w="3" h="1">
                  <a:moveTo>
                    <a:pt x="0" y="0"/>
                  </a:moveTo>
                  <a:cubicBezTo>
                    <a:pt x="0" y="1"/>
                    <a:pt x="0" y="1"/>
                    <a:pt x="0" y="1"/>
                  </a:cubicBezTo>
                  <a:cubicBezTo>
                    <a:pt x="1" y="1"/>
                    <a:pt x="1" y="1"/>
                    <a:pt x="2" y="1"/>
                  </a:cubicBezTo>
                  <a:cubicBezTo>
                    <a:pt x="3" y="1"/>
                    <a:pt x="3" y="1"/>
                    <a:pt x="3" y="1"/>
                  </a:cubicBezTo>
                  <a:cubicBezTo>
                    <a:pt x="2" y="1"/>
                    <a:pt x="1" y="1"/>
                    <a:pt x="0" y="0"/>
                  </a:cubicBezTo>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木先生"/>
            <p:cNvSpPr>
              <a:spLocks/>
            </p:cNvSpPr>
            <p:nvPr/>
          </p:nvSpPr>
          <p:spPr bwMode="auto">
            <a:xfrm>
              <a:off x="4224" y="1000"/>
              <a:ext cx="10" cy="2218"/>
            </a:xfrm>
            <a:custGeom>
              <a:avLst/>
              <a:gdLst>
                <a:gd name="T0" fmla="*/ 4 w 4"/>
                <a:gd name="T1" fmla="*/ 0 h 936"/>
                <a:gd name="T2" fmla="*/ 3 w 4"/>
                <a:gd name="T3" fmla="*/ 0 h 936"/>
                <a:gd name="T4" fmla="*/ 3 w 4"/>
                <a:gd name="T5" fmla="*/ 0 h 936"/>
                <a:gd name="T6" fmla="*/ 0 w 4"/>
                <a:gd name="T7" fmla="*/ 1 h 936"/>
                <a:gd name="T8" fmla="*/ 0 w 4"/>
                <a:gd name="T9" fmla="*/ 935 h 936"/>
                <a:gd name="T10" fmla="*/ 3 w 4"/>
                <a:gd name="T11" fmla="*/ 936 h 936"/>
                <a:gd name="T12" fmla="*/ 4 w 4"/>
                <a:gd name="T13" fmla="*/ 936 h 936"/>
                <a:gd name="T14" fmla="*/ 4 w 4"/>
                <a:gd name="T15" fmla="*/ 0 h 9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36">
                  <a:moveTo>
                    <a:pt x="4" y="0"/>
                  </a:moveTo>
                  <a:cubicBezTo>
                    <a:pt x="3" y="0"/>
                    <a:pt x="3" y="0"/>
                    <a:pt x="3" y="0"/>
                  </a:cubicBezTo>
                  <a:cubicBezTo>
                    <a:pt x="3" y="0"/>
                    <a:pt x="3" y="0"/>
                    <a:pt x="3" y="0"/>
                  </a:cubicBezTo>
                  <a:cubicBezTo>
                    <a:pt x="2" y="0"/>
                    <a:pt x="1" y="0"/>
                    <a:pt x="0" y="1"/>
                  </a:cubicBezTo>
                  <a:cubicBezTo>
                    <a:pt x="0" y="935"/>
                    <a:pt x="0" y="935"/>
                    <a:pt x="0" y="935"/>
                  </a:cubicBezTo>
                  <a:cubicBezTo>
                    <a:pt x="1" y="936"/>
                    <a:pt x="2" y="936"/>
                    <a:pt x="3" y="936"/>
                  </a:cubicBezTo>
                  <a:cubicBezTo>
                    <a:pt x="4" y="936"/>
                    <a:pt x="4" y="936"/>
                    <a:pt x="4" y="936"/>
                  </a:cubicBezTo>
                  <a:cubicBezTo>
                    <a:pt x="4" y="0"/>
                    <a:pt x="4" y="0"/>
                    <a:pt x="4" y="0"/>
                  </a:cubicBezTo>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木先生"/>
            <p:cNvSpPr>
              <a:spLocks noChangeArrowheads="1"/>
            </p:cNvSpPr>
            <p:nvPr/>
          </p:nvSpPr>
          <p:spPr bwMode="auto">
            <a:xfrm>
              <a:off x="4243" y="1000"/>
              <a:ext cx="10" cy="2218"/>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木先生"/>
            <p:cNvSpPr>
              <a:spLocks noChangeArrowheads="1"/>
            </p:cNvSpPr>
            <p:nvPr/>
          </p:nvSpPr>
          <p:spPr bwMode="auto">
            <a:xfrm>
              <a:off x="4243" y="1000"/>
              <a:ext cx="10" cy="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木先生"/>
            <p:cNvSpPr>
              <a:spLocks noChangeArrowheads="1"/>
            </p:cNvSpPr>
            <p:nvPr/>
          </p:nvSpPr>
          <p:spPr bwMode="auto">
            <a:xfrm>
              <a:off x="4262" y="1000"/>
              <a:ext cx="10" cy="2218"/>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木先生"/>
            <p:cNvSpPr>
              <a:spLocks noChangeArrowheads="1"/>
            </p:cNvSpPr>
            <p:nvPr/>
          </p:nvSpPr>
          <p:spPr bwMode="auto">
            <a:xfrm>
              <a:off x="4262" y="1000"/>
              <a:ext cx="10" cy="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木先生"/>
            <p:cNvSpPr>
              <a:spLocks noChangeArrowheads="1"/>
            </p:cNvSpPr>
            <p:nvPr/>
          </p:nvSpPr>
          <p:spPr bwMode="auto">
            <a:xfrm>
              <a:off x="4281" y="1000"/>
              <a:ext cx="10" cy="2218"/>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木先生"/>
            <p:cNvSpPr>
              <a:spLocks noChangeArrowheads="1"/>
            </p:cNvSpPr>
            <p:nvPr/>
          </p:nvSpPr>
          <p:spPr bwMode="auto">
            <a:xfrm>
              <a:off x="4281" y="1000"/>
              <a:ext cx="10" cy="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木先生"/>
            <p:cNvSpPr>
              <a:spLocks/>
            </p:cNvSpPr>
            <p:nvPr/>
          </p:nvSpPr>
          <p:spPr bwMode="auto">
            <a:xfrm>
              <a:off x="4300" y="1000"/>
              <a:ext cx="10" cy="3"/>
            </a:xfrm>
            <a:custGeom>
              <a:avLst/>
              <a:gdLst>
                <a:gd name="T0" fmla="*/ 4 w 4"/>
                <a:gd name="T1" fmla="*/ 0 h 1"/>
                <a:gd name="T2" fmla="*/ 0 w 4"/>
                <a:gd name="T3" fmla="*/ 0 h 1"/>
                <a:gd name="T4" fmla="*/ 1 w 4"/>
                <a:gd name="T5" fmla="*/ 0 h 1"/>
                <a:gd name="T6" fmla="*/ 4 w 4"/>
                <a:gd name="T7" fmla="*/ 1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0" y="0"/>
                    <a:pt x="0" y="0"/>
                    <a:pt x="0" y="0"/>
                  </a:cubicBezTo>
                  <a:cubicBezTo>
                    <a:pt x="1" y="0"/>
                    <a:pt x="1" y="0"/>
                    <a:pt x="1" y="0"/>
                  </a:cubicBezTo>
                  <a:cubicBezTo>
                    <a:pt x="2" y="0"/>
                    <a:pt x="3" y="0"/>
                    <a:pt x="4" y="1"/>
                  </a:cubicBezTo>
                  <a:cubicBezTo>
                    <a:pt x="4" y="0"/>
                    <a:pt x="4" y="0"/>
                    <a:pt x="4"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木先生"/>
            <p:cNvSpPr>
              <a:spLocks/>
            </p:cNvSpPr>
            <p:nvPr/>
          </p:nvSpPr>
          <p:spPr bwMode="auto">
            <a:xfrm>
              <a:off x="4303" y="3215"/>
              <a:ext cx="7" cy="3"/>
            </a:xfrm>
            <a:custGeom>
              <a:avLst/>
              <a:gdLst>
                <a:gd name="T0" fmla="*/ 3 w 3"/>
                <a:gd name="T1" fmla="*/ 0 h 1"/>
                <a:gd name="T2" fmla="*/ 0 w 3"/>
                <a:gd name="T3" fmla="*/ 1 h 1"/>
                <a:gd name="T4" fmla="*/ 3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1"/>
                    <a:pt x="1" y="1"/>
                    <a:pt x="0" y="1"/>
                  </a:cubicBezTo>
                  <a:cubicBezTo>
                    <a:pt x="3" y="1"/>
                    <a:pt x="3" y="1"/>
                    <a:pt x="3" y="1"/>
                  </a:cubicBezTo>
                  <a:cubicBezTo>
                    <a:pt x="3" y="0"/>
                    <a:pt x="3" y="0"/>
                    <a:pt x="3" y="0"/>
                  </a:cubicBezTo>
                </a:path>
              </a:pathLst>
            </a:custGeom>
            <a:solidFill>
              <a:srgbClr val="ECEC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木先生"/>
            <p:cNvSpPr>
              <a:spLocks/>
            </p:cNvSpPr>
            <p:nvPr/>
          </p:nvSpPr>
          <p:spPr bwMode="auto">
            <a:xfrm>
              <a:off x="4300" y="1000"/>
              <a:ext cx="10" cy="2218"/>
            </a:xfrm>
            <a:custGeom>
              <a:avLst/>
              <a:gdLst>
                <a:gd name="T0" fmla="*/ 1 w 4"/>
                <a:gd name="T1" fmla="*/ 0 h 936"/>
                <a:gd name="T2" fmla="*/ 0 w 4"/>
                <a:gd name="T3" fmla="*/ 0 h 936"/>
                <a:gd name="T4" fmla="*/ 0 w 4"/>
                <a:gd name="T5" fmla="*/ 936 h 936"/>
                <a:gd name="T6" fmla="*/ 1 w 4"/>
                <a:gd name="T7" fmla="*/ 936 h 936"/>
                <a:gd name="T8" fmla="*/ 4 w 4"/>
                <a:gd name="T9" fmla="*/ 935 h 936"/>
                <a:gd name="T10" fmla="*/ 4 w 4"/>
                <a:gd name="T11" fmla="*/ 1 h 936"/>
                <a:gd name="T12" fmla="*/ 1 w 4"/>
                <a:gd name="T13" fmla="*/ 0 h 936"/>
              </a:gdLst>
              <a:ahLst/>
              <a:cxnLst>
                <a:cxn ang="0">
                  <a:pos x="T0" y="T1"/>
                </a:cxn>
                <a:cxn ang="0">
                  <a:pos x="T2" y="T3"/>
                </a:cxn>
                <a:cxn ang="0">
                  <a:pos x="T4" y="T5"/>
                </a:cxn>
                <a:cxn ang="0">
                  <a:pos x="T6" y="T7"/>
                </a:cxn>
                <a:cxn ang="0">
                  <a:pos x="T8" y="T9"/>
                </a:cxn>
                <a:cxn ang="0">
                  <a:pos x="T10" y="T11"/>
                </a:cxn>
                <a:cxn ang="0">
                  <a:pos x="T12" y="T13"/>
                </a:cxn>
              </a:cxnLst>
              <a:rect l="0" t="0" r="r" b="b"/>
              <a:pathLst>
                <a:path w="4" h="936">
                  <a:moveTo>
                    <a:pt x="1" y="0"/>
                  </a:moveTo>
                  <a:cubicBezTo>
                    <a:pt x="0" y="0"/>
                    <a:pt x="0" y="0"/>
                    <a:pt x="0" y="0"/>
                  </a:cubicBezTo>
                  <a:cubicBezTo>
                    <a:pt x="0" y="936"/>
                    <a:pt x="0" y="936"/>
                    <a:pt x="0" y="936"/>
                  </a:cubicBezTo>
                  <a:cubicBezTo>
                    <a:pt x="1" y="936"/>
                    <a:pt x="1" y="936"/>
                    <a:pt x="1" y="936"/>
                  </a:cubicBezTo>
                  <a:cubicBezTo>
                    <a:pt x="2" y="936"/>
                    <a:pt x="3" y="936"/>
                    <a:pt x="4" y="935"/>
                  </a:cubicBezTo>
                  <a:cubicBezTo>
                    <a:pt x="4" y="1"/>
                    <a:pt x="4" y="1"/>
                    <a:pt x="4" y="1"/>
                  </a:cubicBezTo>
                  <a:cubicBezTo>
                    <a:pt x="3" y="0"/>
                    <a:pt x="2" y="0"/>
                    <a:pt x="1" y="0"/>
                  </a:cubicBezTo>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txBox="1"/>
          <p:nvPr/>
        </p:nvSpPr>
        <p:spPr>
          <a:xfrm>
            <a:off x="5450036" y="5271562"/>
            <a:ext cx="4348362" cy="707886"/>
          </a:xfrm>
          <a:prstGeom prst="rect">
            <a:avLst/>
          </a:prstGeom>
          <a:noFill/>
        </p:spPr>
        <p:txBody>
          <a:bodyPr wrap="square" rtlCol="0">
            <a:spAutoFit/>
          </a:bodyPr>
          <a:lstStyle/>
          <a:p>
            <a:pPr algn="ctr"/>
            <a:r>
              <a:rPr lang="en-US" altLang="zh-CN" sz="2000" b="1" spc="300" dirty="0" smtClean="0">
                <a:solidFill>
                  <a:srgbClr val="0070C0"/>
                </a:solidFill>
                <a:latin typeface="Microsoft YaHei" charset="-122"/>
                <a:ea typeface="Microsoft YaHei" charset="-122"/>
                <a:cs typeface="Microsoft YaHei" charset="-122"/>
                <a:sym typeface="Wingdings" panose="05000000000000000000" pitchFamily="2" charset="2"/>
              </a:rPr>
              <a:t></a:t>
            </a:r>
            <a:r>
              <a:rPr lang="zh-CN" altLang="en-US" sz="2000" b="1" spc="300" dirty="0" smtClean="0">
                <a:solidFill>
                  <a:srgbClr val="0070C0"/>
                </a:solidFill>
                <a:latin typeface="Microsoft YaHei" charset="-122"/>
                <a:ea typeface="Microsoft YaHei" charset="-122"/>
                <a:cs typeface="Microsoft YaHei" charset="-122"/>
                <a:sym typeface="Wingdings" panose="05000000000000000000" pitchFamily="2" charset="2"/>
              </a:rPr>
              <a:t> 舟山市</a:t>
            </a:r>
            <a:r>
              <a:rPr lang="zh-CN" altLang="en-US" sz="2000" b="1" spc="300" dirty="0">
                <a:solidFill>
                  <a:srgbClr val="0070C0"/>
                </a:solidFill>
                <a:latin typeface="Microsoft YaHei" charset="-122"/>
                <a:ea typeface="Microsoft YaHei" charset="-122"/>
                <a:cs typeface="Microsoft YaHei" charset="-122"/>
                <a:sym typeface="Wingdings" panose="05000000000000000000" pitchFamily="2" charset="2"/>
              </a:rPr>
              <a:t>卫生监督所 </a:t>
            </a:r>
            <a:r>
              <a:rPr lang="zh-CN" altLang="en-US" sz="2000" b="1" spc="300" dirty="0" smtClean="0">
                <a:solidFill>
                  <a:srgbClr val="0070C0"/>
                </a:solidFill>
                <a:latin typeface="Microsoft YaHei" charset="-122"/>
                <a:ea typeface="Microsoft YaHei" charset="-122"/>
                <a:cs typeface="Microsoft YaHei" charset="-122"/>
                <a:sym typeface="Wingdings" panose="05000000000000000000" pitchFamily="2" charset="2"/>
              </a:rPr>
              <a:t>顾仲朝</a:t>
            </a:r>
            <a:r>
              <a:rPr lang="zh-CN" altLang="en-US" sz="2000" b="1" spc="300" dirty="0">
                <a:solidFill>
                  <a:srgbClr val="0070C0"/>
                </a:solidFill>
                <a:latin typeface="Microsoft YaHei" charset="-122"/>
                <a:ea typeface="Microsoft YaHei" charset="-122"/>
                <a:cs typeface="Microsoft YaHei" charset="-122"/>
                <a:sym typeface="Wingdings" panose="05000000000000000000" pitchFamily="2" charset="2"/>
              </a:rPr>
              <a:t> </a:t>
            </a:r>
            <a:r>
              <a:rPr lang="en-US" altLang="zh-CN" sz="2000" b="1" spc="300" dirty="0" smtClean="0">
                <a:solidFill>
                  <a:srgbClr val="0070C0"/>
                </a:solidFill>
                <a:latin typeface="Microsoft YaHei" charset="-122"/>
                <a:ea typeface="Microsoft YaHei" charset="-122"/>
                <a:cs typeface="Microsoft YaHei" charset="-122"/>
                <a:sym typeface="Wingdings" panose="05000000000000000000" pitchFamily="2" charset="2"/>
              </a:rPr>
              <a:t></a:t>
            </a:r>
            <a:endParaRPr lang="zh-CN" altLang="en-US" sz="2000" b="1" spc="300" dirty="0">
              <a:solidFill>
                <a:srgbClr val="0070C0"/>
              </a:solidFill>
              <a:latin typeface="Microsoft YaHei" charset="-122"/>
              <a:ea typeface="Microsoft YaHei" charset="-122"/>
              <a:cs typeface="Microsoft YaHei" charset="-122"/>
              <a:sym typeface="Wingdings" panose="05000000000000000000" pitchFamily="2" charset="2"/>
            </a:endParaRPr>
          </a:p>
          <a:p>
            <a:pPr algn="ctr"/>
            <a:r>
              <a:rPr lang="en-US" altLang="zh-CN" sz="2000" b="1" spc="300" dirty="0">
                <a:solidFill>
                  <a:srgbClr val="0070C0"/>
                </a:solidFill>
                <a:latin typeface="Microsoft YaHei" charset="-122"/>
                <a:ea typeface="Microsoft YaHei" charset="-122"/>
                <a:cs typeface="Microsoft YaHei" charset="-122"/>
                <a:sym typeface="Wingdings" panose="05000000000000000000" pitchFamily="2" charset="2"/>
              </a:rPr>
              <a:t>2017</a:t>
            </a:r>
            <a:r>
              <a:rPr lang="zh-CN" altLang="en-US" sz="2000" b="1" spc="300" dirty="0">
                <a:solidFill>
                  <a:srgbClr val="0070C0"/>
                </a:solidFill>
                <a:latin typeface="Microsoft YaHei" charset="-122"/>
                <a:ea typeface="Microsoft YaHei" charset="-122"/>
                <a:cs typeface="Microsoft YaHei" charset="-122"/>
                <a:sym typeface="Wingdings" panose="05000000000000000000" pitchFamily="2" charset="2"/>
              </a:rPr>
              <a:t>年</a:t>
            </a:r>
            <a:r>
              <a:rPr lang="en-US" altLang="zh-CN" sz="2000" b="1" spc="300" dirty="0">
                <a:solidFill>
                  <a:srgbClr val="0070C0"/>
                </a:solidFill>
                <a:latin typeface="Microsoft YaHei" charset="-122"/>
                <a:ea typeface="Microsoft YaHei" charset="-122"/>
                <a:cs typeface="Microsoft YaHei" charset="-122"/>
                <a:sym typeface="Wingdings" panose="05000000000000000000" pitchFamily="2" charset="2"/>
              </a:rPr>
              <a:t>7</a:t>
            </a:r>
            <a:r>
              <a:rPr lang="zh-CN" altLang="en-US" sz="2000" b="1" spc="300" dirty="0" smtClean="0">
                <a:solidFill>
                  <a:srgbClr val="0070C0"/>
                </a:solidFill>
                <a:latin typeface="Microsoft YaHei" charset="-122"/>
                <a:ea typeface="Microsoft YaHei" charset="-122"/>
                <a:cs typeface="Microsoft YaHei" charset="-122"/>
                <a:sym typeface="Wingdings" panose="05000000000000000000" pitchFamily="2" charset="2"/>
              </a:rPr>
              <a:t>月</a:t>
            </a:r>
            <a:endParaRPr lang="zh-CN" altLang="en-US" sz="2000" b="1" spc="300" dirty="0">
              <a:solidFill>
                <a:srgbClr val="0070C0"/>
              </a:solidFill>
              <a:latin typeface="Microsoft YaHei" charset="-122"/>
              <a:ea typeface="Microsoft YaHei" charset="-122"/>
              <a:cs typeface="Microsoft YaHei" charset="-122"/>
              <a:sym typeface="Wingdings" panose="05000000000000000000" pitchFamily="2" charset="2"/>
            </a:endParaRPr>
          </a:p>
        </p:txBody>
      </p:sp>
      <p:sp>
        <p:nvSpPr>
          <p:cNvPr id="55"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txBox="1"/>
          <p:nvPr/>
        </p:nvSpPr>
        <p:spPr>
          <a:xfrm>
            <a:off x="3593120" y="2164765"/>
            <a:ext cx="8733779" cy="400110"/>
          </a:xfrm>
          <a:prstGeom prst="rect">
            <a:avLst/>
          </a:prstGeom>
          <a:noFill/>
        </p:spPr>
        <p:txBody>
          <a:bodyPr wrap="square" rtlCol="0">
            <a:spAutoFit/>
          </a:bodyPr>
          <a:lstStyle/>
          <a:p>
            <a:pPr algn="ctr"/>
            <a:r>
              <a:rPr lang="en-US" altLang="zh-CN" sz="2000" b="1" spc="300" dirty="0" smtClean="0">
                <a:solidFill>
                  <a:schemeClr val="bg1"/>
                </a:solidFill>
                <a:latin typeface="Microsoft YaHei" charset="-122"/>
                <a:ea typeface="Microsoft YaHei" charset="-122"/>
                <a:cs typeface="Microsoft YaHei" charset="-122"/>
                <a:sym typeface="Wingdings" panose="05000000000000000000" pitchFamily="2" charset="2"/>
              </a:rPr>
              <a:t> STANDARD INTERPRETATION OF FOOD ADDITIVES</a:t>
            </a:r>
            <a:endParaRPr lang="zh-CN" altLang="en-US" sz="2000" b="1" spc="300" dirty="0">
              <a:solidFill>
                <a:schemeClr val="bg1"/>
              </a:solidFill>
              <a:latin typeface="Microsoft YaHei" charset="-122"/>
              <a:ea typeface="Microsoft YaHei" charset="-122"/>
              <a:cs typeface="Microsoft YaHei" charset="-122"/>
            </a:endParaRPr>
          </a:p>
        </p:txBody>
      </p:sp>
      <p:sp>
        <p:nvSpPr>
          <p:cNvPr id="5"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矩形 5"/>
          <p:cNvSpPr/>
          <p:nvPr/>
        </p:nvSpPr>
        <p:spPr>
          <a:xfrm>
            <a:off x="1148627" y="1441062"/>
            <a:ext cx="1980030" cy="954107"/>
          </a:xfrm>
          <a:prstGeom prst="rect">
            <a:avLst/>
          </a:prstGeom>
        </p:spPr>
        <p:txBody>
          <a:bodyPr wrap="none">
            <a:spAutoFit/>
          </a:bodyPr>
          <a:lstStyle/>
          <a:p>
            <a:pPr algn="ctr"/>
            <a:r>
              <a:rPr lang="zh-CN" altLang="zh-CN" sz="2800" b="1" dirty="0">
                <a:solidFill>
                  <a:schemeClr val="bg1"/>
                </a:solidFill>
                <a:latin typeface="STFangsong" charset="-122"/>
                <a:ea typeface="STFangsong" charset="-122"/>
                <a:cs typeface="STFangsong" charset="-122"/>
              </a:rPr>
              <a:t>食品</a:t>
            </a:r>
            <a:r>
              <a:rPr lang="zh-CN" altLang="zh-CN" sz="2800" b="1" dirty="0" smtClean="0">
                <a:solidFill>
                  <a:schemeClr val="bg1"/>
                </a:solidFill>
                <a:latin typeface="STFangsong" charset="-122"/>
                <a:ea typeface="STFangsong" charset="-122"/>
                <a:cs typeface="STFangsong" charset="-122"/>
              </a:rPr>
              <a:t>添加剂</a:t>
            </a:r>
            <a:endParaRPr lang="en-US" altLang="zh-CN" sz="2800" b="1" dirty="0" smtClean="0">
              <a:solidFill>
                <a:schemeClr val="bg1"/>
              </a:solidFill>
              <a:latin typeface="STFangsong" charset="-122"/>
              <a:ea typeface="STFangsong" charset="-122"/>
              <a:cs typeface="STFangsong" charset="-122"/>
            </a:endParaRPr>
          </a:p>
          <a:p>
            <a:pPr algn="ctr"/>
            <a:r>
              <a:rPr lang="zh-CN" altLang="zh-CN" sz="2800" b="1" dirty="0" smtClean="0">
                <a:solidFill>
                  <a:schemeClr val="bg1"/>
                </a:solidFill>
                <a:latin typeface="STFangsong" charset="-122"/>
                <a:ea typeface="STFangsong" charset="-122"/>
                <a:cs typeface="STFangsong" charset="-122"/>
              </a:rPr>
              <a:t>使用</a:t>
            </a:r>
            <a:r>
              <a:rPr lang="zh-CN" altLang="zh-CN" sz="2800" b="1" dirty="0">
                <a:solidFill>
                  <a:schemeClr val="bg1"/>
                </a:solidFill>
                <a:latin typeface="STFangsong" charset="-122"/>
                <a:ea typeface="STFangsong" charset="-122"/>
                <a:cs typeface="STFangsong" charset="-122"/>
              </a:rPr>
              <a:t>标准</a:t>
            </a:r>
            <a:endParaRPr lang="zh-CN" altLang="en-US" sz="2800" b="1" dirty="0">
              <a:latin typeface="STFangsong" charset="-122"/>
              <a:ea typeface="STFangsong" charset="-122"/>
              <a:cs typeface="STFangsong" charset="-122"/>
            </a:endParaRPr>
          </a:p>
        </p:txBody>
      </p:sp>
      <p:grpSp>
        <p:nvGrpSpPr>
          <p:cNvPr id="10" name="组 9"/>
          <p:cNvGrpSpPr/>
          <p:nvPr/>
        </p:nvGrpSpPr>
        <p:grpSpPr>
          <a:xfrm>
            <a:off x="6491134" y="3650927"/>
            <a:ext cx="2562345" cy="1015663"/>
            <a:chOff x="6491134" y="3598675"/>
            <a:chExt cx="2562345" cy="1015663"/>
          </a:xfrm>
        </p:grpSpPr>
        <p:sp>
          <p:nvSpPr>
            <p:cNvPr id="8" name="圆角矩形 7"/>
            <p:cNvSpPr/>
            <p:nvPr/>
          </p:nvSpPr>
          <p:spPr>
            <a:xfrm>
              <a:off x="6491134" y="3760612"/>
              <a:ext cx="2443860" cy="70688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latin typeface="Microsoft YaHei" charset="-122"/>
                <a:ea typeface="Microsoft YaHei" charset="-122"/>
                <a:cs typeface="Microsoft YaHei" charset="-122"/>
              </a:endParaRPr>
            </a:p>
          </p:txBody>
        </p:sp>
        <p:sp>
          <p:nvSpPr>
            <p:cNvPr id="9" name="矩形 8"/>
            <p:cNvSpPr/>
            <p:nvPr/>
          </p:nvSpPr>
          <p:spPr>
            <a:xfrm>
              <a:off x="6643845" y="3598675"/>
              <a:ext cx="2409634" cy="1015663"/>
            </a:xfrm>
            <a:prstGeom prst="rect">
              <a:avLst/>
            </a:prstGeom>
          </p:spPr>
          <p:txBody>
            <a:bodyPr wrap="none">
              <a:spAutoFit/>
            </a:bodyPr>
            <a:lstStyle/>
            <a:p>
              <a:pPr algn="ctr"/>
              <a:r>
                <a:rPr lang="zh-CN" altLang="zh-CN" sz="6000" b="1" dirty="0">
                  <a:solidFill>
                    <a:srgbClr val="0070C0"/>
                  </a:solidFill>
                  <a:latin typeface="Microsoft YaHei" charset="-122"/>
                  <a:ea typeface="Microsoft YaHei" charset="-122"/>
                  <a:cs typeface="Microsoft YaHei" charset="-122"/>
                </a:rPr>
                <a:t>解</a:t>
              </a:r>
              <a:r>
                <a:rPr lang="zh-CN" altLang="en-US" sz="6000" b="1" dirty="0">
                  <a:solidFill>
                    <a:srgbClr val="0070C0"/>
                  </a:solidFill>
                  <a:latin typeface="Microsoft YaHei" charset="-122"/>
                  <a:ea typeface="Microsoft YaHei" charset="-122"/>
                  <a:cs typeface="Microsoft YaHei" charset="-122"/>
                </a:rPr>
                <a:t>  </a:t>
              </a:r>
              <a:r>
                <a:rPr lang="zh-CN" altLang="zh-CN" sz="6000" b="1" dirty="0">
                  <a:solidFill>
                    <a:srgbClr val="0070C0"/>
                  </a:solidFill>
                  <a:latin typeface="Microsoft YaHei" charset="-122"/>
                  <a:ea typeface="Microsoft YaHei" charset="-122"/>
                  <a:cs typeface="Microsoft YaHei" charset="-122"/>
                </a:rPr>
                <a:t>读 </a:t>
              </a:r>
              <a:endParaRPr lang="zh-CN" altLang="en-US" sz="6000" b="1" dirty="0">
                <a:solidFill>
                  <a:srgbClr val="0070C0"/>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2568938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txBox="1"/>
          <p:nvPr/>
        </p:nvSpPr>
        <p:spPr>
          <a:xfrm>
            <a:off x="795551" y="757247"/>
            <a:ext cx="3649801" cy="707886"/>
          </a:xfrm>
          <a:prstGeom prst="rect">
            <a:avLst/>
          </a:prstGeom>
          <a:noFill/>
        </p:spPr>
        <p:txBody>
          <a:bodyPr wrap="square" rtlCol="0">
            <a:spAutoFit/>
          </a:bodyPr>
          <a:lstStyle/>
          <a:p>
            <a:r>
              <a:rPr lang="en-US" altLang="zh-CN" sz="4000" b="1" dirty="0" smtClean="0">
                <a:solidFill>
                  <a:srgbClr val="000000"/>
                </a:solidFill>
                <a:latin typeface="Microsoft YaHei" charset="-122"/>
                <a:ea typeface="Microsoft YaHei" charset="-122"/>
                <a:cs typeface="Microsoft YaHei" charset="-122"/>
              </a:rPr>
              <a:t>Content</a:t>
            </a:r>
            <a:r>
              <a:rPr lang="zh-CN" altLang="en-US" sz="4000" b="1" dirty="0" smtClean="0">
                <a:solidFill>
                  <a:srgbClr val="000000"/>
                </a:solidFill>
                <a:latin typeface="Microsoft YaHei" charset="-122"/>
                <a:ea typeface="Microsoft YaHei" charset="-122"/>
                <a:cs typeface="Microsoft YaHei" charset="-122"/>
              </a:rPr>
              <a:t>目录</a:t>
            </a:r>
            <a:endParaRPr lang="zh-CN" altLang="en-US" sz="4000" b="1" dirty="0">
              <a:solidFill>
                <a:srgbClr val="000000"/>
              </a:solidFill>
              <a:latin typeface="Microsoft YaHei" charset="-122"/>
              <a:ea typeface="Microsoft YaHei" charset="-122"/>
              <a:cs typeface="Microsoft YaHei" charset="-122"/>
            </a:endParaRPr>
          </a:p>
        </p:txBody>
      </p:sp>
      <p:grpSp>
        <p:nvGrpSpPr>
          <p:cNvPr id="2" name="组合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GrpSpPr/>
          <p:nvPr/>
        </p:nvGrpSpPr>
        <p:grpSpPr>
          <a:xfrm>
            <a:off x="5001581" y="2406931"/>
            <a:ext cx="3025558" cy="1933344"/>
            <a:chOff x="330637" y="2503880"/>
            <a:chExt cx="3025558" cy="1933344"/>
          </a:xfrm>
        </p:grpSpPr>
        <p:sp>
          <p:nvSpPr>
            <p:cNvPr id="8" name="木先生"/>
            <p:cNvSpPr txBox="1"/>
            <p:nvPr/>
          </p:nvSpPr>
          <p:spPr>
            <a:xfrm>
              <a:off x="885738" y="2503880"/>
              <a:ext cx="2151402" cy="1446550"/>
            </a:xfrm>
            <a:prstGeom prst="rect">
              <a:avLst/>
            </a:prstGeom>
            <a:noFill/>
          </p:spPr>
          <p:txBody>
            <a:bodyPr wrap="square" rtlCol="0">
              <a:spAutoFit/>
            </a:bodyPr>
            <a:lstStyle/>
            <a:p>
              <a:pPr algn="ctr"/>
              <a:r>
                <a:rPr lang="en-US" altLang="zh-CN" sz="8800" b="1" dirty="0">
                  <a:solidFill>
                    <a:schemeClr val="bg1"/>
                  </a:solidFill>
                  <a:latin typeface="Microsoft YaHei" charset="-122"/>
                  <a:ea typeface="Microsoft YaHei" charset="-122"/>
                  <a:cs typeface="Microsoft YaHei" charset="-122"/>
                </a:rPr>
                <a:t>01</a:t>
              </a:r>
              <a:endParaRPr lang="zh-CN" altLang="en-US" sz="8800" b="1" dirty="0">
                <a:solidFill>
                  <a:schemeClr val="bg1"/>
                </a:solidFill>
                <a:latin typeface="Microsoft YaHei" charset="-122"/>
                <a:ea typeface="Microsoft YaHei" charset="-122"/>
                <a:cs typeface="Microsoft YaHei" charset="-122"/>
              </a:endParaRPr>
            </a:p>
          </p:txBody>
        </p:sp>
        <p:sp>
          <p:nvSpPr>
            <p:cNvPr id="12" name="木先生"/>
            <p:cNvSpPr txBox="1"/>
            <p:nvPr/>
          </p:nvSpPr>
          <p:spPr>
            <a:xfrm>
              <a:off x="330637" y="3852449"/>
              <a:ext cx="3025558" cy="584775"/>
            </a:xfrm>
            <a:prstGeom prst="rect">
              <a:avLst/>
            </a:prstGeom>
            <a:noFill/>
          </p:spPr>
          <p:txBody>
            <a:bodyPr wrap="square" rtlCol="0">
              <a:spAutoFit/>
            </a:bodyPr>
            <a:lstStyle/>
            <a:p>
              <a:pPr algn="ctr"/>
              <a:r>
                <a:rPr lang="zh-CN" altLang="en-US" sz="3200" b="1" dirty="0" smtClean="0">
                  <a:solidFill>
                    <a:schemeClr val="bg1"/>
                  </a:solidFill>
                  <a:latin typeface="Microsoft YaHei" charset="-122"/>
                  <a:ea typeface="Microsoft YaHei" charset="-122"/>
                  <a:cs typeface="Microsoft YaHei" charset="-122"/>
                </a:rPr>
                <a:t>标准</a:t>
              </a:r>
              <a:r>
                <a:rPr lang="zh-CN" altLang="en-US" sz="3200" b="1" dirty="0">
                  <a:solidFill>
                    <a:schemeClr val="bg1"/>
                  </a:solidFill>
                  <a:latin typeface="Microsoft YaHei" charset="-122"/>
                  <a:ea typeface="Microsoft YaHei" charset="-122"/>
                  <a:cs typeface="Microsoft YaHei" charset="-122"/>
                </a:rPr>
                <a:t>主要内容</a:t>
              </a:r>
            </a:p>
          </p:txBody>
        </p:sp>
      </p:grpSp>
      <p:cxnSp>
        <p:nvCxnSpPr>
          <p:cNvPr id="14"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CxnSpPr/>
          <p:nvPr/>
        </p:nvCxnSpPr>
        <p:spPr>
          <a:xfrm>
            <a:off x="8065192" y="2644528"/>
            <a:ext cx="0" cy="1519707"/>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CxnSpPr/>
          <p:nvPr/>
        </p:nvCxnSpPr>
        <p:spPr>
          <a:xfrm>
            <a:off x="11014644" y="2644528"/>
            <a:ext cx="0" cy="1519707"/>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p:nvPr/>
        </p:nvSpPr>
        <p:spPr>
          <a:xfrm rot="21432789">
            <a:off x="618966" y="982018"/>
            <a:ext cx="2123656" cy="310596"/>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GrpSpPr/>
          <p:nvPr/>
        </p:nvGrpSpPr>
        <p:grpSpPr>
          <a:xfrm>
            <a:off x="8053265" y="2406931"/>
            <a:ext cx="3025558" cy="1946408"/>
            <a:chOff x="485121" y="2503880"/>
            <a:chExt cx="3025558" cy="1946408"/>
          </a:xfrm>
        </p:grpSpPr>
        <p:sp>
          <p:nvSpPr>
            <p:cNvPr id="22" name="木先生"/>
            <p:cNvSpPr txBox="1"/>
            <p:nvPr/>
          </p:nvSpPr>
          <p:spPr>
            <a:xfrm>
              <a:off x="885738" y="2503880"/>
              <a:ext cx="2151402" cy="1446550"/>
            </a:xfrm>
            <a:prstGeom prst="rect">
              <a:avLst/>
            </a:prstGeom>
            <a:noFill/>
          </p:spPr>
          <p:txBody>
            <a:bodyPr wrap="square" rtlCol="0">
              <a:spAutoFit/>
            </a:bodyPr>
            <a:lstStyle/>
            <a:p>
              <a:pPr algn="ctr"/>
              <a:r>
                <a:rPr lang="en-US" altLang="zh-CN" sz="8800" b="1" dirty="0">
                  <a:solidFill>
                    <a:schemeClr val="bg1"/>
                  </a:solidFill>
                  <a:latin typeface="Microsoft YaHei" charset="-122"/>
                  <a:ea typeface="Microsoft YaHei" charset="-122"/>
                  <a:cs typeface="Microsoft YaHei" charset="-122"/>
                </a:rPr>
                <a:t>02</a:t>
              </a:r>
              <a:endParaRPr lang="zh-CN" altLang="en-US" sz="8800" b="1" dirty="0">
                <a:solidFill>
                  <a:schemeClr val="bg1"/>
                </a:solidFill>
                <a:latin typeface="Microsoft YaHei" charset="-122"/>
                <a:ea typeface="Microsoft YaHei" charset="-122"/>
                <a:cs typeface="Microsoft YaHei" charset="-122"/>
              </a:endParaRPr>
            </a:p>
          </p:txBody>
        </p:sp>
        <p:sp>
          <p:nvSpPr>
            <p:cNvPr id="23" name="木先生"/>
            <p:cNvSpPr txBox="1"/>
            <p:nvPr/>
          </p:nvSpPr>
          <p:spPr>
            <a:xfrm>
              <a:off x="485121" y="3865513"/>
              <a:ext cx="3025558" cy="584775"/>
            </a:xfrm>
            <a:prstGeom prst="rect">
              <a:avLst/>
            </a:prstGeom>
            <a:noFill/>
          </p:spPr>
          <p:txBody>
            <a:bodyPr wrap="square" rtlCol="0">
              <a:spAutoFit/>
            </a:bodyPr>
            <a:lstStyle/>
            <a:p>
              <a:pPr algn="ctr"/>
              <a:r>
                <a:rPr lang="zh-CN" altLang="en-US" sz="3200" b="1" dirty="0" smtClean="0">
                  <a:solidFill>
                    <a:schemeClr val="bg1"/>
                  </a:solidFill>
                  <a:latin typeface="Microsoft YaHei" charset="-122"/>
                  <a:ea typeface="Microsoft YaHei" charset="-122"/>
                  <a:cs typeface="Microsoft YaHei" charset="-122"/>
                </a:rPr>
                <a:t>标准</a:t>
              </a:r>
              <a:r>
                <a:rPr lang="zh-CN" altLang="en-US" sz="3200" b="1" dirty="0">
                  <a:solidFill>
                    <a:schemeClr val="bg1"/>
                  </a:solidFill>
                  <a:latin typeface="Microsoft YaHei" charset="-122"/>
                  <a:ea typeface="Microsoft YaHei" charset="-122"/>
                  <a:cs typeface="Microsoft YaHei" charset="-122"/>
                </a:rPr>
                <a:t>查询方法</a:t>
              </a:r>
            </a:p>
          </p:txBody>
        </p:sp>
      </p:gr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Tree>
    <p:extLst>
      <p:ext uri="{BB962C8B-B14F-4D97-AF65-F5344CB8AC3E}">
        <p14:creationId xmlns:p14="http://schemas.microsoft.com/office/powerpoint/2010/main" val="249187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GrpSpPr/>
          <p:nvPr/>
        </p:nvGrpSpPr>
        <p:grpSpPr>
          <a:xfrm>
            <a:off x="4402321" y="2567225"/>
            <a:ext cx="7789679" cy="1723549"/>
            <a:chOff x="4330641" y="2503119"/>
            <a:chExt cx="7789679" cy="1723549"/>
          </a:xfrm>
        </p:grpSpPr>
        <p:sp>
          <p:nvSpPr>
            <p:cNvPr id="2" name="木先生"/>
            <p:cNvSpPr txBox="1"/>
            <p:nvPr/>
          </p:nvSpPr>
          <p:spPr>
            <a:xfrm>
              <a:off x="4422081" y="3826558"/>
              <a:ext cx="7698239" cy="400110"/>
            </a:xfrm>
            <a:prstGeom prst="rect">
              <a:avLst/>
            </a:prstGeom>
            <a:noFill/>
          </p:spPr>
          <p:txBody>
            <a:bodyPr wrap="square" rtlCol="0">
              <a:spAutoFit/>
            </a:bodyPr>
            <a:lstStyle/>
            <a:p>
              <a:r>
                <a:rPr lang="en-US" altLang="zh-CN" sz="2000" b="1" spc="300" dirty="0" smtClean="0">
                  <a:solidFill>
                    <a:schemeClr val="bg1"/>
                  </a:solidFill>
                  <a:latin typeface="Microsoft YaHei" charset="-122"/>
                  <a:ea typeface="Microsoft YaHei" charset="-122"/>
                  <a:cs typeface="Microsoft YaHei" charset="-122"/>
                </a:rPr>
                <a:t>THE MAIN CONTENT OF THE STANDARD</a:t>
              </a:r>
              <a:endParaRPr lang="zh-CN" altLang="en-US" sz="2000" b="1" spc="300" dirty="0">
                <a:solidFill>
                  <a:schemeClr val="bg1"/>
                </a:solidFill>
                <a:latin typeface="Microsoft YaHei" charset="-122"/>
                <a:ea typeface="Microsoft YaHei" charset="-122"/>
                <a:cs typeface="Microsoft YaHei" charset="-122"/>
              </a:endParaRPr>
            </a:p>
          </p:txBody>
        </p:sp>
        <p:sp>
          <p:nvSpPr>
            <p:cNvPr id="13" name="木先生"/>
            <p:cNvSpPr txBox="1"/>
            <p:nvPr/>
          </p:nvSpPr>
          <p:spPr>
            <a:xfrm>
              <a:off x="4330641" y="2503119"/>
              <a:ext cx="6527409" cy="1323439"/>
            </a:xfrm>
            <a:prstGeom prst="rect">
              <a:avLst/>
            </a:prstGeom>
            <a:noFill/>
          </p:spPr>
          <p:txBody>
            <a:bodyPr wrap="square" rtlCol="0">
              <a:spAutoFit/>
            </a:bodyPr>
            <a:lstStyle/>
            <a:p>
              <a:r>
                <a:rPr lang="zh-CN" altLang="en-US" sz="8000" b="1" dirty="0">
                  <a:solidFill>
                    <a:schemeClr val="bg1"/>
                  </a:solidFill>
                  <a:latin typeface="Microsoft YaHei" charset="-122"/>
                  <a:ea typeface="Microsoft YaHei" charset="-122"/>
                  <a:cs typeface="Microsoft YaHei" charset="-122"/>
                </a:rPr>
                <a:t>标准主要内容</a:t>
              </a:r>
            </a:p>
          </p:txBody>
        </p:sp>
      </p:grpSp>
      <p:cxnSp>
        <p:nvCxnSpPr>
          <p:cNvPr id="5"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CxnSpPr/>
          <p:nvPr/>
        </p:nvCxnSpPr>
        <p:spPr>
          <a:xfrm>
            <a:off x="4094603" y="2698585"/>
            <a:ext cx="0" cy="1519707"/>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728114" y="2472595"/>
            <a:ext cx="1971688" cy="1971688"/>
          </a:xfrm>
          <a:prstGeom prst="rect">
            <a:avLst/>
          </a:prstGeom>
        </p:spPr>
      </p:pic>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Tree>
    <p:extLst>
      <p:ext uri="{BB962C8B-B14F-4D97-AF65-F5344CB8AC3E}">
        <p14:creationId xmlns:p14="http://schemas.microsoft.com/office/powerpoint/2010/main" val="2816938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en-US" altLang="zh-CN" sz="2800" b="1" dirty="0">
                <a:latin typeface="微软雅黑" panose="020B0503020204020204" pitchFamily="34" charset="-122"/>
                <a:ea typeface="微软雅黑" panose="020B0503020204020204" pitchFamily="34" charset="-122"/>
              </a:rPr>
              <a:t>GB 2760</a:t>
            </a:r>
            <a:r>
              <a:rPr lang="zh-CN" altLang="en-US" sz="2800" b="1" dirty="0">
                <a:latin typeface="微软雅黑" panose="020B0503020204020204" pitchFamily="34" charset="-122"/>
                <a:ea typeface="微软雅黑" panose="020B0503020204020204" pitchFamily="34" charset="-122"/>
              </a:rPr>
              <a:t>标准基本框架</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0237" y="315704"/>
            <a:ext cx="5140224" cy="6154706"/>
          </a:xfrm>
          <a:prstGeom prst="rect">
            <a:avLst/>
          </a:prstGeom>
        </p:spPr>
      </p:pic>
    </p:spTree>
    <p:extLst>
      <p:ext uri="{BB962C8B-B14F-4D97-AF65-F5344CB8AC3E}">
        <p14:creationId xmlns:p14="http://schemas.microsoft.com/office/powerpoint/2010/main" val="120856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一、封面</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1054989" y="1137627"/>
            <a:ext cx="10388074" cy="1938992"/>
          </a:xfrm>
          <a:prstGeom prst="rect">
            <a:avLst/>
          </a:prstGeom>
          <a:noFill/>
        </p:spPr>
        <p:txBody>
          <a:bodyPr wrap="square" rtlCol="0">
            <a:spAutoFit/>
          </a:bodyPr>
          <a:lstStyle/>
          <a:p>
            <a:pPr indent="457200">
              <a:lnSpc>
                <a:spcPct val="150000"/>
              </a:lnSpc>
            </a:pPr>
            <a:r>
              <a:rPr lang="zh-CN" altLang="zh-CN" sz="2000" b="1" dirty="0" smtClean="0">
                <a:latin typeface="Microsoft YaHei" charset="-122"/>
                <a:ea typeface="Microsoft YaHei" charset="-122"/>
                <a:cs typeface="Microsoft YaHei" charset="-122"/>
              </a:rPr>
              <a:t>给</a:t>
            </a:r>
            <a:r>
              <a:rPr lang="zh-CN" altLang="zh-CN" sz="2000" b="1" dirty="0">
                <a:latin typeface="Microsoft YaHei" charset="-122"/>
                <a:ea typeface="Microsoft YaHei" charset="-122"/>
                <a:cs typeface="Microsoft YaHei" charset="-122"/>
              </a:rPr>
              <a:t>出了标示标准的信息，包括标准名称、标准代号、标准发布日期、标准实施日期、标准发布部门等必备要素</a:t>
            </a:r>
            <a:r>
              <a:rPr lang="zh-CN" altLang="zh-CN" sz="2000" b="1" dirty="0" smtClean="0">
                <a:latin typeface="Microsoft YaHei" charset="-122"/>
                <a:ea typeface="Microsoft YaHei" charset="-122"/>
                <a:cs typeface="Microsoft YaHei" charset="-122"/>
              </a:rPr>
              <a:t>。</a:t>
            </a:r>
            <a:endParaRPr lang="en-US" altLang="zh-CN" sz="2000" b="1" dirty="0" smtClean="0">
              <a:latin typeface="Microsoft YaHei" charset="-122"/>
              <a:ea typeface="Microsoft YaHei" charset="-122"/>
              <a:cs typeface="Microsoft YaHei" charset="-122"/>
            </a:endParaRPr>
          </a:p>
          <a:p>
            <a:pPr indent="457200">
              <a:lnSpc>
                <a:spcPct val="150000"/>
              </a:lnSpc>
            </a:pPr>
            <a:r>
              <a:rPr lang="zh-CN" altLang="zh-CN" sz="2000" b="1" dirty="0" smtClean="0">
                <a:latin typeface="Microsoft YaHei" charset="-122"/>
                <a:ea typeface="Microsoft YaHei" charset="-122"/>
                <a:cs typeface="Microsoft YaHei" charset="-122"/>
              </a:rPr>
              <a:t>现行</a:t>
            </a:r>
            <a:r>
              <a:rPr lang="zh-CN" altLang="zh-CN" sz="2000" b="1" dirty="0">
                <a:latin typeface="Microsoft YaHei" charset="-122"/>
                <a:ea typeface="Microsoft YaHei" charset="-122"/>
                <a:cs typeface="Microsoft YaHei" charset="-122"/>
              </a:rPr>
              <a:t>有效的</a:t>
            </a:r>
            <a:r>
              <a:rPr lang="en-US" altLang="zh-CN" sz="2000" b="1" dirty="0">
                <a:latin typeface="Microsoft YaHei" charset="-122"/>
                <a:ea typeface="Microsoft YaHei" charset="-122"/>
                <a:cs typeface="Microsoft YaHei" charset="-122"/>
              </a:rPr>
              <a:t>GB 2760</a:t>
            </a:r>
            <a:r>
              <a:rPr lang="zh-CN" altLang="zh-CN" sz="2000" b="1" dirty="0">
                <a:latin typeface="Microsoft YaHei" charset="-122"/>
                <a:ea typeface="Microsoft YaHei" charset="-122"/>
                <a:cs typeface="Microsoft YaHei" charset="-122"/>
              </a:rPr>
              <a:t>于</a:t>
            </a:r>
            <a:r>
              <a:rPr lang="en-US" altLang="zh-CN" sz="2000" b="1" dirty="0">
                <a:latin typeface="Microsoft YaHei" charset="-122"/>
                <a:ea typeface="Microsoft YaHei" charset="-122"/>
                <a:cs typeface="Microsoft YaHei" charset="-122"/>
              </a:rPr>
              <a:t>2014</a:t>
            </a:r>
            <a:r>
              <a:rPr lang="zh-CN" altLang="zh-CN" sz="2000" b="1" dirty="0">
                <a:latin typeface="Microsoft YaHei" charset="-122"/>
                <a:ea typeface="Microsoft YaHei" charset="-122"/>
                <a:cs typeface="Microsoft YaHei" charset="-122"/>
              </a:rPr>
              <a:t>年</a:t>
            </a:r>
            <a:r>
              <a:rPr lang="en-US" altLang="zh-CN" sz="2000" b="1" dirty="0">
                <a:latin typeface="Microsoft YaHei" charset="-122"/>
                <a:ea typeface="Microsoft YaHei" charset="-122"/>
                <a:cs typeface="Microsoft YaHei" charset="-122"/>
              </a:rPr>
              <a:t>12</a:t>
            </a:r>
            <a:r>
              <a:rPr lang="zh-CN" altLang="zh-CN" sz="2000" b="1" dirty="0">
                <a:latin typeface="Microsoft YaHei" charset="-122"/>
                <a:ea typeface="Microsoft YaHei" charset="-122"/>
                <a:cs typeface="Microsoft YaHei" charset="-122"/>
              </a:rPr>
              <a:t>月</a:t>
            </a:r>
            <a:r>
              <a:rPr lang="en-US" altLang="zh-CN" sz="2000" b="1" dirty="0">
                <a:latin typeface="Microsoft YaHei" charset="-122"/>
                <a:ea typeface="Microsoft YaHei" charset="-122"/>
                <a:cs typeface="Microsoft YaHei" charset="-122"/>
              </a:rPr>
              <a:t>24</a:t>
            </a:r>
            <a:r>
              <a:rPr lang="zh-CN" altLang="zh-CN" sz="2000" b="1" dirty="0">
                <a:latin typeface="Microsoft YaHei" charset="-122"/>
                <a:ea typeface="Microsoft YaHei" charset="-122"/>
                <a:cs typeface="Microsoft YaHei" charset="-122"/>
              </a:rPr>
              <a:t>日由国家卫生计生委发布，于</a:t>
            </a:r>
            <a:r>
              <a:rPr lang="en-US" altLang="zh-CN" sz="2000" b="1" dirty="0">
                <a:latin typeface="Microsoft YaHei" charset="-122"/>
                <a:ea typeface="Microsoft YaHei" charset="-122"/>
                <a:cs typeface="Microsoft YaHei" charset="-122"/>
              </a:rPr>
              <a:t>2015</a:t>
            </a:r>
            <a:r>
              <a:rPr lang="zh-CN" altLang="zh-CN" sz="2000" b="1" dirty="0">
                <a:latin typeface="Microsoft YaHei" charset="-122"/>
                <a:ea typeface="Microsoft YaHei" charset="-122"/>
                <a:cs typeface="Microsoft YaHei" charset="-122"/>
              </a:rPr>
              <a:t>年</a:t>
            </a:r>
            <a:r>
              <a:rPr lang="en-US" altLang="zh-CN" sz="2000" b="1" dirty="0">
                <a:latin typeface="Microsoft YaHei" charset="-122"/>
                <a:ea typeface="Microsoft YaHei" charset="-122"/>
                <a:cs typeface="Microsoft YaHei" charset="-122"/>
              </a:rPr>
              <a:t>5</a:t>
            </a:r>
            <a:r>
              <a:rPr lang="zh-CN" altLang="zh-CN" sz="2000" b="1" dirty="0">
                <a:latin typeface="Microsoft YaHei" charset="-122"/>
                <a:ea typeface="Microsoft YaHei" charset="-122"/>
                <a:cs typeface="Microsoft YaHei" charset="-122"/>
              </a:rPr>
              <a:t>月</a:t>
            </a:r>
            <a:r>
              <a:rPr lang="en-US" altLang="zh-CN" sz="2000" b="1" dirty="0">
                <a:latin typeface="Microsoft YaHei" charset="-122"/>
                <a:ea typeface="Microsoft YaHei" charset="-122"/>
                <a:cs typeface="Microsoft YaHei" charset="-122"/>
              </a:rPr>
              <a:t>24</a:t>
            </a:r>
            <a:r>
              <a:rPr lang="zh-CN" altLang="zh-CN" sz="2000" b="1" dirty="0">
                <a:latin typeface="Microsoft YaHei" charset="-122"/>
                <a:ea typeface="Microsoft YaHei" charset="-122"/>
                <a:cs typeface="Microsoft YaHei" charset="-122"/>
              </a:rPr>
              <a:t>日起</a:t>
            </a:r>
            <a:r>
              <a:rPr lang="zh-CN" altLang="zh-CN" sz="2000" b="1" dirty="0" smtClean="0">
                <a:latin typeface="Microsoft YaHei" charset="-122"/>
                <a:ea typeface="Microsoft YaHei" charset="-122"/>
                <a:cs typeface="Microsoft YaHei" charset="-122"/>
              </a:rPr>
              <a:t>实施</a:t>
            </a:r>
            <a:r>
              <a:rPr lang="zh-CN" altLang="en-US" sz="2000" b="1" dirty="0">
                <a:latin typeface="Microsoft YaHei" charset="-122"/>
                <a:ea typeface="Microsoft YaHei" charset="-122"/>
                <a:cs typeface="Microsoft YaHei" charset="-122"/>
              </a:rPr>
              <a:t>。</a:t>
            </a:r>
            <a:endParaRPr lang="zh-CN" altLang="zh-CN" sz="2000"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203750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二、目次</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1054989" y="1137627"/>
            <a:ext cx="10388074" cy="499624"/>
          </a:xfrm>
          <a:prstGeom prst="rect">
            <a:avLst/>
          </a:prstGeom>
          <a:noFill/>
        </p:spPr>
        <p:txBody>
          <a:bodyPr wrap="square" rtlCol="0">
            <a:spAutoFit/>
          </a:bodyPr>
          <a:lstStyle/>
          <a:p>
            <a:pPr indent="457200">
              <a:lnSpc>
                <a:spcPct val="150000"/>
              </a:lnSpc>
            </a:pPr>
            <a:r>
              <a:rPr lang="zh-CN" altLang="en-US" sz="2000" b="1" dirty="0">
                <a:latin typeface="Microsoft YaHei" charset="-122"/>
                <a:ea typeface="Microsoft YaHei" charset="-122"/>
                <a:cs typeface="Microsoft YaHei" charset="-122"/>
              </a:rPr>
              <a:t>对标准文本内容进行目录编排，注明页码，方便使用者查询。</a:t>
            </a:r>
            <a:endParaRPr lang="zh-CN" altLang="zh-CN" sz="2000"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159445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三、前言</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1054989" y="1137627"/>
            <a:ext cx="10388074" cy="1884618"/>
          </a:xfrm>
          <a:prstGeom prst="rect">
            <a:avLst/>
          </a:prstGeom>
          <a:noFill/>
        </p:spPr>
        <p:txBody>
          <a:bodyPr wrap="square" rtlCol="0">
            <a:spAutoFit/>
          </a:bodyPr>
          <a:lstStyle/>
          <a:p>
            <a:pPr indent="457200">
              <a:lnSpc>
                <a:spcPct val="150000"/>
              </a:lnSpc>
            </a:pPr>
            <a:r>
              <a:rPr lang="zh-CN" altLang="en-US" sz="2000" b="1" dirty="0">
                <a:latin typeface="Microsoft YaHei" charset="-122"/>
                <a:ea typeface="Microsoft YaHei" charset="-122"/>
                <a:cs typeface="Microsoft YaHei" charset="-122"/>
              </a:rPr>
              <a:t>介绍标准的替代情况、与被替代的标准相比的主要变化。其中有一项信息需引起标准使用者注意，即公告收录情况，该标准收录的最后一个公告，为国家卫生计生委</a:t>
            </a:r>
            <a:r>
              <a:rPr lang="en-US" altLang="zh-CN" sz="2000" b="1" dirty="0">
                <a:latin typeface="Microsoft YaHei" charset="-122"/>
                <a:ea typeface="Microsoft YaHei" charset="-122"/>
                <a:cs typeface="Microsoft YaHei" charset="-122"/>
              </a:rPr>
              <a:t>2014</a:t>
            </a:r>
            <a:r>
              <a:rPr lang="zh-CN" altLang="en-US" sz="2000" b="1" dirty="0">
                <a:latin typeface="Microsoft YaHei" charset="-122"/>
                <a:ea typeface="Microsoft YaHei" charset="-122"/>
                <a:cs typeface="Microsoft YaHei" charset="-122"/>
              </a:rPr>
              <a:t>年</a:t>
            </a:r>
            <a:r>
              <a:rPr lang="en-US" altLang="zh-CN" sz="2000" b="1" dirty="0">
                <a:latin typeface="Microsoft YaHei" charset="-122"/>
                <a:ea typeface="Microsoft YaHei" charset="-122"/>
                <a:cs typeface="Microsoft YaHei" charset="-122"/>
              </a:rPr>
              <a:t>17</a:t>
            </a:r>
            <a:r>
              <a:rPr lang="zh-CN" altLang="en-US" sz="2000" b="1" dirty="0">
                <a:latin typeface="Microsoft YaHei" charset="-122"/>
                <a:ea typeface="Microsoft YaHei" charset="-122"/>
                <a:cs typeface="Microsoft YaHei" charset="-122"/>
              </a:rPr>
              <a:t>号公告，</a:t>
            </a:r>
            <a:r>
              <a:rPr lang="en-US" altLang="zh-CN" sz="2000" b="1" dirty="0">
                <a:latin typeface="Microsoft YaHei" charset="-122"/>
                <a:ea typeface="Microsoft YaHei" charset="-122"/>
                <a:cs typeface="Microsoft YaHei" charset="-122"/>
              </a:rPr>
              <a:t>17</a:t>
            </a:r>
            <a:r>
              <a:rPr lang="zh-CN" altLang="en-US" sz="2000" b="1" dirty="0">
                <a:latin typeface="Microsoft YaHei" charset="-122"/>
                <a:ea typeface="Microsoft YaHei" charset="-122"/>
                <a:cs typeface="Microsoft YaHei" charset="-122"/>
              </a:rPr>
              <a:t>号公告的发布日期为</a:t>
            </a:r>
            <a:r>
              <a:rPr lang="en-US" altLang="zh-CN" sz="2000" b="1" dirty="0">
                <a:latin typeface="Microsoft YaHei" charset="-122"/>
                <a:ea typeface="Microsoft YaHei" charset="-122"/>
                <a:cs typeface="Microsoft YaHei" charset="-122"/>
              </a:rPr>
              <a:t>2014</a:t>
            </a:r>
            <a:r>
              <a:rPr lang="zh-CN" altLang="en-US" sz="2000" b="1" dirty="0">
                <a:latin typeface="Microsoft YaHei" charset="-122"/>
                <a:ea typeface="Microsoft YaHei" charset="-122"/>
                <a:cs typeface="Microsoft YaHei" charset="-122"/>
              </a:rPr>
              <a:t>年</a:t>
            </a:r>
            <a:r>
              <a:rPr lang="en-US" altLang="zh-CN" sz="2000" b="1" dirty="0">
                <a:latin typeface="Microsoft YaHei" charset="-122"/>
                <a:ea typeface="Microsoft YaHei" charset="-122"/>
                <a:cs typeface="Microsoft YaHei" charset="-122"/>
              </a:rPr>
              <a:t>8</a:t>
            </a:r>
            <a:r>
              <a:rPr lang="zh-CN" altLang="en-US" sz="2000" b="1" dirty="0">
                <a:latin typeface="Microsoft YaHei" charset="-122"/>
                <a:ea typeface="Microsoft YaHei" charset="-122"/>
                <a:cs typeface="Microsoft YaHei" charset="-122"/>
              </a:rPr>
              <a:t>月</a:t>
            </a:r>
            <a:r>
              <a:rPr lang="en-US" altLang="zh-CN" sz="2000" b="1" dirty="0">
                <a:latin typeface="Microsoft YaHei" charset="-122"/>
                <a:ea typeface="Microsoft YaHei" charset="-122"/>
                <a:cs typeface="Microsoft YaHei" charset="-122"/>
              </a:rPr>
              <a:t>14</a:t>
            </a:r>
            <a:r>
              <a:rPr lang="zh-CN" altLang="en-US" sz="2000" b="1" dirty="0">
                <a:latin typeface="Microsoft YaHei" charset="-122"/>
                <a:ea typeface="Microsoft YaHei" charset="-122"/>
                <a:cs typeface="Microsoft YaHei" charset="-122"/>
              </a:rPr>
              <a:t>日，在此日期之后国家卫生计生委发布的涉及食品添加剂的公告，也应视作是该标准的组成部分。</a:t>
            </a:r>
            <a:endParaRPr lang="zh-CN" altLang="zh-CN" sz="2000"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53063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四、范围</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1054989" y="1137627"/>
            <a:ext cx="10388074" cy="961289"/>
          </a:xfrm>
          <a:prstGeom prst="rect">
            <a:avLst/>
          </a:prstGeom>
          <a:noFill/>
        </p:spPr>
        <p:txBody>
          <a:bodyPr wrap="square" rtlCol="0">
            <a:spAutoFit/>
          </a:bodyPr>
          <a:lstStyle/>
          <a:p>
            <a:pPr indent="457200">
              <a:lnSpc>
                <a:spcPct val="150000"/>
              </a:lnSpc>
            </a:pPr>
            <a:r>
              <a:rPr lang="zh-CN" altLang="en-US" sz="2000" b="1" dirty="0">
                <a:latin typeface="Microsoft YaHei" charset="-122"/>
                <a:ea typeface="Microsoft YaHei" charset="-122"/>
                <a:cs typeface="Microsoft YaHei" charset="-122"/>
              </a:rPr>
              <a:t>阐明标准的适用范围，即：“食品添加剂的使用原则、允许使用的食品添加剂品种、使用范围及最大使用量或残留量”。</a:t>
            </a:r>
            <a:endParaRPr lang="zh-CN" altLang="zh-CN" sz="2000"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146980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五、术语和定义</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1015799" y="941683"/>
            <a:ext cx="10597081" cy="341632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（一）食品添加剂</a:t>
            </a:r>
          </a:p>
          <a:p>
            <a:pPr indent="457200">
              <a:lnSpc>
                <a:spcPct val="150000"/>
              </a:lnSpc>
            </a:pPr>
            <a:r>
              <a:rPr lang="zh-CN" altLang="en-US" sz="2000" b="1" dirty="0">
                <a:latin typeface="Microsoft YaHei" charset="-122"/>
                <a:ea typeface="Microsoft YaHei" charset="-122"/>
                <a:cs typeface="Microsoft YaHei" charset="-122"/>
              </a:rPr>
              <a:t>即：“为改善食品品质和色、香、味，以及为防腐、保鲜和加工工艺的需要而加入食品中的人工合成或者天然物质。食品用香料、胶基糖果中基础剂物质、食品工业用加工助剂也包括在内”。胶基糖果的基础剂物质由</a:t>
            </a:r>
            <a:r>
              <a:rPr lang="en-US" altLang="zh-CN" sz="2000" b="1" dirty="0">
                <a:latin typeface="Microsoft YaHei" charset="-122"/>
                <a:ea typeface="Microsoft YaHei" charset="-122"/>
                <a:cs typeface="Microsoft YaHei" charset="-122"/>
              </a:rPr>
              <a:t>GB 29987-2014 《</a:t>
            </a:r>
            <a:r>
              <a:rPr lang="zh-CN" altLang="en-US" sz="2000" b="1" dirty="0">
                <a:latin typeface="Microsoft YaHei" charset="-122"/>
                <a:ea typeface="Microsoft YaHei" charset="-122"/>
                <a:cs typeface="Microsoft YaHei" charset="-122"/>
              </a:rPr>
              <a:t>食品安全国家标准 食品添加剂 胶基及其配料</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进行规定，在</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标准前言已经提示。根据</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食品安全法</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第一百五十条的规定，食品添加剂还包括营养强化剂，营养强化剂由</a:t>
            </a:r>
            <a:r>
              <a:rPr lang="en-US" altLang="zh-CN" sz="2000" b="1" dirty="0">
                <a:latin typeface="Microsoft YaHei" charset="-122"/>
                <a:ea typeface="Microsoft YaHei" charset="-122"/>
                <a:cs typeface="Microsoft YaHei" charset="-122"/>
              </a:rPr>
              <a:t>GB 14880-2012 《</a:t>
            </a:r>
            <a:r>
              <a:rPr lang="zh-CN" altLang="en-US" sz="2000" b="1" dirty="0">
                <a:latin typeface="Microsoft YaHei" charset="-122"/>
                <a:ea typeface="Microsoft YaHei" charset="-122"/>
                <a:cs typeface="Microsoft YaHei" charset="-122"/>
              </a:rPr>
              <a:t>食品安全国家标准 食品营养强化剂使用标准</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规定，在</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标准前言也已提示</a:t>
            </a:r>
            <a:r>
              <a:rPr lang="zh-CN" altLang="en-US" sz="2000" b="1" dirty="0" smtClean="0">
                <a:latin typeface="Microsoft YaHei" charset="-122"/>
                <a:ea typeface="Microsoft YaHei" charset="-122"/>
                <a:cs typeface="Microsoft YaHei" charset="-122"/>
              </a:rPr>
              <a:t>。</a:t>
            </a:r>
            <a:endParaRPr lang="en-US" altLang="zh-CN" sz="2000" b="1" dirty="0" smtClean="0">
              <a:latin typeface="Microsoft YaHei" charset="-122"/>
              <a:ea typeface="Microsoft YaHei" charset="-122"/>
              <a:cs typeface="Microsoft YaHei" charset="-122"/>
            </a:endParaRPr>
          </a:p>
        </p:txBody>
      </p:sp>
    </p:spTree>
    <p:extLst>
      <p:ext uri="{BB962C8B-B14F-4D97-AF65-F5344CB8AC3E}">
        <p14:creationId xmlns:p14="http://schemas.microsoft.com/office/powerpoint/2010/main" val="1181843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五、术语和定义</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smtClean="0">
                <a:latin typeface="Microsoft YaHei" charset="-122"/>
                <a:ea typeface="Microsoft YaHei" charset="-122"/>
                <a:cs typeface="Microsoft YaHei" charset="-122"/>
              </a:rPr>
              <a:t>（</a:t>
            </a:r>
            <a:r>
              <a:rPr lang="zh-CN" altLang="en-US" sz="2400" b="1" dirty="0">
                <a:latin typeface="Microsoft YaHei" charset="-122"/>
                <a:ea typeface="Microsoft YaHei" charset="-122"/>
                <a:cs typeface="Microsoft YaHei" charset="-122"/>
              </a:rPr>
              <a:t>二）最大使用量</a:t>
            </a:r>
          </a:p>
          <a:p>
            <a:pPr indent="457200">
              <a:lnSpc>
                <a:spcPct val="150000"/>
              </a:lnSpc>
            </a:pPr>
            <a:r>
              <a:rPr lang="zh-CN" altLang="en-US" sz="2000" b="1" dirty="0">
                <a:latin typeface="Microsoft YaHei" charset="-122"/>
                <a:ea typeface="Microsoft YaHei" charset="-122"/>
                <a:cs typeface="Microsoft YaHei" charset="-122"/>
              </a:rPr>
              <a:t>即：“食品添加剂使用时的最大允许添加量”。最大使用量应能满足食品生产加工工艺需要，且经过风险评估能保证食用安全；实际使用时，添加量应小于等于最大使用量</a:t>
            </a:r>
            <a:r>
              <a:rPr lang="zh-CN" altLang="en-US" sz="2000" b="1" dirty="0" smtClean="0">
                <a:latin typeface="Microsoft YaHei" charset="-122"/>
                <a:ea typeface="Microsoft YaHei" charset="-122"/>
                <a:cs typeface="Microsoft YaHei" charset="-122"/>
              </a:rPr>
              <a:t>。</a:t>
            </a:r>
            <a:endParaRPr lang="en-US" altLang="zh-CN" sz="2000" b="1" dirty="0" smtClean="0">
              <a:latin typeface="Microsoft YaHei" charset="-122"/>
              <a:ea typeface="Microsoft YaHei" charset="-122"/>
              <a:cs typeface="Microsoft YaHei" charset="-122"/>
            </a:endParaRPr>
          </a:p>
          <a:p>
            <a:pPr indent="457200">
              <a:lnSpc>
                <a:spcPct val="150000"/>
              </a:lnSpc>
            </a:pPr>
            <a:endParaRPr lang="zh-CN" altLang="en-US" sz="2000" b="1" dirty="0">
              <a:latin typeface="Microsoft YaHei" charset="-122"/>
              <a:ea typeface="Microsoft YaHei" charset="-122"/>
              <a:cs typeface="Microsoft YaHei" charset="-122"/>
            </a:endParaRPr>
          </a:p>
        </p:txBody>
      </p:sp>
      <p:grpSp>
        <p:nvGrpSpPr>
          <p:cNvPr id="7" name="组 6"/>
          <p:cNvGrpSpPr/>
          <p:nvPr/>
        </p:nvGrpSpPr>
        <p:grpSpPr>
          <a:xfrm>
            <a:off x="1345474" y="2973008"/>
            <a:ext cx="940526" cy="418012"/>
            <a:chOff x="1894115" y="3389981"/>
            <a:chExt cx="940526" cy="418012"/>
          </a:xfrm>
        </p:grpSpPr>
        <p:sp>
          <p:nvSpPr>
            <p:cNvPr id="4" name="圆角矩形 3"/>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a:t>
              </a:r>
              <a:endParaRPr lang="zh-CN" altLang="en-US" sz="2000" dirty="0">
                <a:solidFill>
                  <a:schemeClr val="bg1"/>
                </a:solidFill>
              </a:endParaRPr>
            </a:p>
          </p:txBody>
        </p:sp>
      </p:grpSp>
      <p:sp>
        <p:nvSpPr>
          <p:cNvPr id="8" name="矩形 7"/>
          <p:cNvSpPr/>
          <p:nvPr/>
        </p:nvSpPr>
        <p:spPr>
          <a:xfrm>
            <a:off x="1238357" y="3554476"/>
            <a:ext cx="6304931" cy="369332"/>
          </a:xfrm>
          <a:prstGeom prst="rect">
            <a:avLst/>
          </a:prstGeom>
        </p:spPr>
        <p:txBody>
          <a:bodyPr wrap="none">
            <a:spAutoFit/>
          </a:bodyPr>
          <a:lstStyle/>
          <a:p>
            <a:r>
              <a:rPr lang="zh-CN" altLang="en-US" b="1" dirty="0">
                <a:latin typeface="Microsoft YaHei" charset="-122"/>
                <a:ea typeface="Microsoft YaHei" charset="-122"/>
                <a:cs typeface="Microsoft YaHei" charset="-122"/>
              </a:rPr>
              <a:t> </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对着色剂使用量规定都是以“最大使用量”表示。</a:t>
            </a:r>
            <a:endParaRPr lang="zh-CN" altLang="en-US" dirty="0"/>
          </a:p>
        </p:txBody>
      </p:sp>
    </p:spTree>
    <p:extLst>
      <p:ext uri="{BB962C8B-B14F-4D97-AF65-F5344CB8AC3E}">
        <p14:creationId xmlns:p14="http://schemas.microsoft.com/office/powerpoint/2010/main" val="87051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五、术语和定义</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898232" y="941683"/>
            <a:ext cx="10597081" cy="295465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（三）最大</a:t>
            </a:r>
            <a:r>
              <a:rPr lang="zh-CN" altLang="en-US" sz="2400" b="1" dirty="0" smtClean="0">
                <a:latin typeface="Microsoft YaHei" charset="-122"/>
                <a:ea typeface="Microsoft YaHei" charset="-122"/>
                <a:cs typeface="Microsoft YaHei" charset="-122"/>
              </a:rPr>
              <a:t>残留量</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即：“食品添加剂或其分解产物在最终食品中的最大允许残留量”。由于一些食品添加剂在添加后不稳定，在不同工艺、不同食品、不同条件下的分解速率不同，且发挥功能作用的是分解产物，故不宜用最大使用量，因此标准还规定该类食品添加剂或其分解产物的最大残留量，来保证食品安全</a:t>
            </a:r>
            <a:r>
              <a:rPr lang="zh-CN" altLang="en-US" sz="2000" b="1" dirty="0" smtClean="0">
                <a:latin typeface="Microsoft YaHei" charset="-122"/>
                <a:ea typeface="Microsoft YaHei" charset="-122"/>
                <a:cs typeface="Microsoft YaHei" charset="-122"/>
              </a:rPr>
              <a:t>。</a:t>
            </a:r>
            <a:endParaRPr lang="en-US" altLang="zh-CN" sz="2000" b="1" dirty="0" smtClean="0">
              <a:latin typeface="Microsoft YaHei" charset="-122"/>
              <a:ea typeface="Microsoft YaHei" charset="-122"/>
              <a:cs typeface="Microsoft YaHei" charset="-122"/>
            </a:endParaRPr>
          </a:p>
          <a:p>
            <a:pPr indent="457200">
              <a:lnSpc>
                <a:spcPct val="150000"/>
              </a:lnSpc>
            </a:pPr>
            <a:endParaRPr lang="zh-CN" altLang="en-US" sz="2000" b="1" dirty="0">
              <a:latin typeface="Microsoft YaHei" charset="-122"/>
              <a:ea typeface="Microsoft YaHei" charset="-122"/>
              <a:cs typeface="Microsoft YaHei" charset="-122"/>
            </a:endParaRPr>
          </a:p>
        </p:txBody>
      </p:sp>
      <p:grpSp>
        <p:nvGrpSpPr>
          <p:cNvPr id="5" name="组 4"/>
          <p:cNvGrpSpPr/>
          <p:nvPr/>
        </p:nvGrpSpPr>
        <p:grpSpPr>
          <a:xfrm>
            <a:off x="1524000" y="3687332"/>
            <a:ext cx="940526" cy="418012"/>
            <a:chOff x="1894115" y="3389981"/>
            <a:chExt cx="940526" cy="418012"/>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2</a:t>
              </a:r>
              <a:endParaRPr lang="zh-CN" altLang="en-US" sz="2000" dirty="0">
                <a:solidFill>
                  <a:schemeClr val="bg1"/>
                </a:solidFill>
              </a:endParaRPr>
            </a:p>
          </p:txBody>
        </p:sp>
      </p:grpSp>
      <p:sp>
        <p:nvSpPr>
          <p:cNvPr id="4" name="矩形 3"/>
          <p:cNvSpPr/>
          <p:nvPr/>
        </p:nvSpPr>
        <p:spPr>
          <a:xfrm>
            <a:off x="1004155" y="4116621"/>
            <a:ext cx="10491158" cy="874407"/>
          </a:xfrm>
          <a:prstGeom prst="rect">
            <a:avLst/>
          </a:prstGeom>
        </p:spPr>
        <p:txBody>
          <a:bodyPr wrap="square">
            <a:spAutoFit/>
          </a:bodyPr>
          <a:lstStyle/>
          <a:p>
            <a:pPr indent="457200">
              <a:lnSpc>
                <a:spcPct val="150000"/>
              </a:lnSpc>
            </a:pPr>
            <a:r>
              <a:rPr lang="en-US" altLang="zh-CN" b="1" dirty="0" smtClean="0">
                <a:latin typeface="Microsoft YaHei" charset="-122"/>
                <a:ea typeface="Microsoft YaHei" charset="-122"/>
                <a:cs typeface="Microsoft YaHei" charset="-122"/>
              </a:rPr>
              <a:t>GB2760-2014</a:t>
            </a:r>
            <a:r>
              <a:rPr lang="zh-CN" altLang="en-US" b="1" dirty="0" smtClean="0">
                <a:latin typeface="Microsoft YaHei" charset="-122"/>
                <a:ea typeface="Microsoft YaHei" charset="-122"/>
                <a:cs typeface="Microsoft YaHei" charset="-122"/>
              </a:rPr>
              <a:t>对</a:t>
            </a:r>
            <a:r>
              <a:rPr lang="zh-CN" altLang="en-US" b="1" dirty="0">
                <a:latin typeface="Microsoft YaHei" charset="-122"/>
                <a:ea typeface="Microsoft YaHei" charset="-122"/>
                <a:cs typeface="Microsoft YaHei" charset="-122"/>
              </a:rPr>
              <a:t>二氧化硫最大使用量规定以最大残留量来计；对纳他霉素，既有最大使用量的规定，还有最大残留量的规定。</a:t>
            </a:r>
          </a:p>
        </p:txBody>
      </p:sp>
    </p:spTree>
    <p:extLst>
      <p:ext uri="{BB962C8B-B14F-4D97-AF65-F5344CB8AC3E}">
        <p14:creationId xmlns:p14="http://schemas.microsoft.com/office/powerpoint/2010/main" val="58437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五、术语和定义</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898232" y="941683"/>
            <a:ext cx="10597081" cy="249299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（四）食品工业用加工</a:t>
            </a:r>
            <a:r>
              <a:rPr lang="zh-CN" altLang="en-US" sz="2400" b="1" dirty="0" smtClean="0">
                <a:latin typeface="Microsoft YaHei" charset="-122"/>
                <a:ea typeface="Microsoft YaHei" charset="-122"/>
                <a:cs typeface="Microsoft YaHei" charset="-122"/>
              </a:rPr>
              <a:t>助剂</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即：“保证食品加工能顺利进行的各种物质</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与食品本身无关。如助滤、澄清、吸附、脱模、脱色、脱皮、提取溶剂、发酵用营养物质等”。加工助剂对食品本身并不起作用，目的是为了保证食品加工过程顺利进行，加入食品中起到“助手”作用。加工助剂一般应在最终产品制成前去除，尽可能减少残留。</a:t>
            </a:r>
          </a:p>
        </p:txBody>
      </p:sp>
      <p:grpSp>
        <p:nvGrpSpPr>
          <p:cNvPr id="5" name="组 4"/>
          <p:cNvGrpSpPr/>
          <p:nvPr/>
        </p:nvGrpSpPr>
        <p:grpSpPr>
          <a:xfrm>
            <a:off x="1524000" y="3687332"/>
            <a:ext cx="940526" cy="418012"/>
            <a:chOff x="1894115" y="3389981"/>
            <a:chExt cx="940526" cy="418012"/>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a:solidFill>
                    <a:schemeClr val="bg1"/>
                  </a:solidFill>
                  <a:latin typeface="Microsoft YaHei" charset="-122"/>
                  <a:ea typeface="Microsoft YaHei" charset="-122"/>
                  <a:cs typeface="Microsoft YaHei" charset="-122"/>
                </a:rPr>
                <a:t>3</a:t>
              </a:r>
              <a:endParaRPr lang="zh-CN" altLang="en-US" sz="2000" dirty="0">
                <a:solidFill>
                  <a:schemeClr val="bg1"/>
                </a:solidFill>
              </a:endParaRPr>
            </a:p>
          </p:txBody>
        </p:sp>
      </p:grpSp>
      <p:sp>
        <p:nvSpPr>
          <p:cNvPr id="4" name="矩形 3"/>
          <p:cNvSpPr/>
          <p:nvPr/>
        </p:nvSpPr>
        <p:spPr>
          <a:xfrm>
            <a:off x="1004155" y="4116621"/>
            <a:ext cx="10491158" cy="458908"/>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滑石粉作为脱模剂，可以帮助糖果从生产线的模具上脱落下来，避免糖果与模具粘牢。</a:t>
            </a:r>
          </a:p>
        </p:txBody>
      </p:sp>
    </p:spTree>
    <p:extLst>
      <p:ext uri="{BB962C8B-B14F-4D97-AF65-F5344CB8AC3E}">
        <p14:creationId xmlns:p14="http://schemas.microsoft.com/office/powerpoint/2010/main" val="83610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五、术语和定义</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（五）国际编码</a:t>
            </a:r>
            <a:r>
              <a:rPr lang="zh-CN" altLang="en-US" sz="2400" b="1" dirty="0" smtClean="0">
                <a:latin typeface="Microsoft YaHei" charset="-122"/>
                <a:ea typeface="Microsoft YaHei" charset="-122"/>
                <a:cs typeface="Microsoft YaHei" charset="-122"/>
              </a:rPr>
              <a:t>系统</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即：“食品添加剂的国际编码，用于代替复杂的化学结构名称表述”。国际编码系统（</a:t>
            </a:r>
            <a:r>
              <a:rPr lang="en-US" altLang="zh-CN" sz="2000" b="1" dirty="0">
                <a:latin typeface="Microsoft YaHei" charset="-122"/>
                <a:ea typeface="Microsoft YaHei" charset="-122"/>
                <a:cs typeface="Microsoft YaHei" charset="-122"/>
              </a:rPr>
              <a:t>INS</a:t>
            </a:r>
            <a:r>
              <a:rPr lang="zh-CN" altLang="en-US" sz="2000" b="1" dirty="0">
                <a:latin typeface="Microsoft YaHei" charset="-122"/>
                <a:ea typeface="Microsoft YaHei" charset="-122"/>
                <a:cs typeface="Microsoft YaHei" charset="-122"/>
              </a:rPr>
              <a:t>）是为了解决化学结构名称冗长复杂难以表述的问题，在全球范围内建立的统一的食品添加剂编码标识， 便于对食品添加剂进行快速、准确地辨认和检索。</a:t>
            </a:r>
          </a:p>
        </p:txBody>
      </p:sp>
    </p:spTree>
    <p:extLst>
      <p:ext uri="{BB962C8B-B14F-4D97-AF65-F5344CB8AC3E}">
        <p14:creationId xmlns:p14="http://schemas.microsoft.com/office/powerpoint/2010/main" val="20604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smtClean="0">
                <a:latin typeface="Microsoft YaHei" charset="-122"/>
                <a:ea typeface="Microsoft YaHei" charset="-122"/>
                <a:cs typeface="Microsoft YaHei" charset="-122"/>
              </a:rPr>
              <a:t>五、术语和定义</a:t>
            </a:r>
            <a:endParaRPr lang="zh-CN" altLang="en-US" sz="2800" b="1" dirty="0">
              <a:latin typeface="Microsoft YaHei" charset="-122"/>
              <a:ea typeface="Microsoft YaHei" charset="-122"/>
              <a:cs typeface="Microsoft YaHei" charset="-122"/>
            </a:endParaRP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（六）中国编码系统</a:t>
            </a:r>
          </a:p>
          <a:p>
            <a:pPr indent="457200">
              <a:lnSpc>
                <a:spcPct val="150000"/>
              </a:lnSpc>
            </a:pPr>
            <a:r>
              <a:rPr lang="zh-CN" altLang="en-US" sz="2000" b="1" dirty="0" smtClean="0">
                <a:latin typeface="Microsoft YaHei" charset="-122"/>
                <a:ea typeface="Microsoft YaHei" charset="-122"/>
                <a:cs typeface="Microsoft YaHei" charset="-122"/>
              </a:rPr>
              <a:t>即</a:t>
            </a:r>
            <a:r>
              <a:rPr lang="zh-CN" altLang="en-US" sz="2000" b="1" dirty="0">
                <a:latin typeface="Microsoft YaHei" charset="-122"/>
                <a:ea typeface="Microsoft YaHei" charset="-122"/>
                <a:cs typeface="Microsoft YaHei" charset="-122"/>
              </a:rPr>
              <a:t>：“食品添加剂的中国编码，由食品添加剂的主要功能类别代码和在本功能类别中的顺序号组成”。由其主要功能类别代码和其在在该功能类别中的顺序编号二部分组成，中间以“</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符号间隔。</a:t>
            </a:r>
          </a:p>
        </p:txBody>
      </p:sp>
      <p:grpSp>
        <p:nvGrpSpPr>
          <p:cNvPr id="5" name="组 4"/>
          <p:cNvGrpSpPr/>
          <p:nvPr/>
        </p:nvGrpSpPr>
        <p:grpSpPr>
          <a:xfrm>
            <a:off x="1524000" y="3687332"/>
            <a:ext cx="940526" cy="418012"/>
            <a:chOff x="1894115" y="3389981"/>
            <a:chExt cx="940526" cy="418012"/>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4</a:t>
              </a:r>
              <a:endParaRPr lang="zh-CN" altLang="en-US" sz="2000" dirty="0">
                <a:solidFill>
                  <a:schemeClr val="bg1"/>
                </a:solidFill>
              </a:endParaRPr>
            </a:p>
          </p:txBody>
        </p:sp>
      </p:grpSp>
      <p:sp>
        <p:nvSpPr>
          <p:cNvPr id="9" name="矩形 8"/>
          <p:cNvSpPr/>
          <p:nvPr/>
        </p:nvSpPr>
        <p:spPr>
          <a:xfrm>
            <a:off x="1004155" y="4116621"/>
            <a:ext cx="10491158" cy="874407"/>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栀子蓝的</a:t>
            </a:r>
            <a:r>
              <a:rPr lang="en-US" altLang="zh-CN" b="1" dirty="0">
                <a:latin typeface="Microsoft YaHei" charset="-122"/>
                <a:ea typeface="Microsoft YaHei" charset="-122"/>
                <a:cs typeface="Microsoft YaHei" charset="-122"/>
              </a:rPr>
              <a:t>CNS</a:t>
            </a:r>
            <a:r>
              <a:rPr lang="zh-CN" altLang="en-US" b="1" dirty="0">
                <a:latin typeface="Microsoft YaHei" charset="-122"/>
                <a:ea typeface="Microsoft YaHei" charset="-122"/>
                <a:cs typeface="Microsoft YaHei" charset="-122"/>
              </a:rPr>
              <a:t>号为：</a:t>
            </a:r>
            <a:r>
              <a:rPr lang="en-US" altLang="zh-CN" b="1" dirty="0">
                <a:latin typeface="Microsoft YaHei" charset="-122"/>
                <a:ea typeface="Microsoft YaHei" charset="-122"/>
                <a:cs typeface="Microsoft YaHei" charset="-122"/>
              </a:rPr>
              <a:t>08.123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08</a:t>
            </a:r>
            <a:r>
              <a:rPr lang="zh-CN" altLang="en-US" b="1" dirty="0">
                <a:latin typeface="Microsoft YaHei" charset="-122"/>
                <a:ea typeface="Microsoft YaHei" charset="-122"/>
                <a:cs typeface="Microsoft YaHei" charset="-122"/>
              </a:rPr>
              <a:t>为其功能类别“着色剂”代码，</a:t>
            </a:r>
            <a:r>
              <a:rPr lang="en-US" altLang="zh-CN" b="1" dirty="0">
                <a:latin typeface="Microsoft YaHei" charset="-122"/>
                <a:ea typeface="Microsoft YaHei" charset="-122"/>
                <a:cs typeface="Microsoft YaHei" charset="-122"/>
              </a:rPr>
              <a:t>123</a:t>
            </a:r>
            <a:r>
              <a:rPr lang="zh-CN" altLang="en-US" b="1" dirty="0">
                <a:latin typeface="Microsoft YaHei" charset="-122"/>
                <a:ea typeface="Microsoft YaHei" charset="-122"/>
                <a:cs typeface="Microsoft YaHei" charset="-122"/>
              </a:rPr>
              <a:t>为栀子蓝在着色剂类别中的顺序编号。</a:t>
            </a:r>
          </a:p>
        </p:txBody>
      </p:sp>
    </p:spTree>
    <p:extLst>
      <p:ext uri="{BB962C8B-B14F-4D97-AF65-F5344CB8AC3E}">
        <p14:creationId xmlns:p14="http://schemas.microsoft.com/office/powerpoint/2010/main" val="187992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6" name="文本框 5"/>
          <p:cNvSpPr txBox="1"/>
          <p:nvPr/>
        </p:nvSpPr>
        <p:spPr>
          <a:xfrm>
            <a:off x="898232" y="941683"/>
            <a:ext cx="10597081" cy="961289"/>
          </a:xfrm>
          <a:prstGeom prst="rect">
            <a:avLst/>
          </a:prstGeom>
          <a:noFill/>
        </p:spPr>
        <p:txBody>
          <a:bodyPr wrap="square" rtlCol="0">
            <a:spAutoFit/>
          </a:bodyPr>
          <a:lstStyle/>
          <a:p>
            <a:pPr indent="457200">
              <a:lnSpc>
                <a:spcPct val="150000"/>
              </a:lnSpc>
            </a:pPr>
            <a:r>
              <a:rPr lang="zh-CN" altLang="en-US" sz="2000" b="1" dirty="0" smtClean="0">
                <a:latin typeface="Microsoft YaHei" charset="-122"/>
                <a:ea typeface="Microsoft YaHei" charset="-122"/>
                <a:cs typeface="Microsoft YaHei" charset="-122"/>
              </a:rPr>
              <a:t>使用</a:t>
            </a:r>
            <a:r>
              <a:rPr lang="zh-CN" altLang="en-US" sz="2000" b="1" dirty="0">
                <a:latin typeface="Microsoft YaHei" charset="-122"/>
                <a:ea typeface="Microsoft YaHei" charset="-122"/>
                <a:cs typeface="Microsoft YaHei" charset="-122"/>
              </a:rPr>
              <a:t>原则共四个部分，阐述添加剂使用的基本要求、可以使用添加剂的情形、添加剂质量标准和带入原则。食品添加剂的使用应注意添加属于“技术上确有必要”。</a:t>
            </a:r>
          </a:p>
        </p:txBody>
      </p:sp>
      <p:sp>
        <p:nvSpPr>
          <p:cNvPr id="5" name="文本框 4"/>
          <p:cNvSpPr txBox="1"/>
          <p:nvPr/>
        </p:nvSpPr>
        <p:spPr>
          <a:xfrm>
            <a:off x="898231" y="2889854"/>
            <a:ext cx="10597081" cy="1884618"/>
          </a:xfrm>
          <a:prstGeom prst="rect">
            <a:avLst/>
          </a:prstGeom>
          <a:noFill/>
        </p:spPr>
        <p:txBody>
          <a:bodyPr wrap="square" rtlCol="0">
            <a:spAutoFit/>
          </a:bodyPr>
          <a:lstStyle/>
          <a:p>
            <a:pPr indent="457200">
              <a:lnSpc>
                <a:spcPct val="150000"/>
              </a:lnSpc>
            </a:pPr>
            <a:r>
              <a:rPr lang="zh-CN" altLang="en-US" sz="2000" b="1" smtClean="0">
                <a:latin typeface="Microsoft YaHei" charset="-122"/>
                <a:ea typeface="Microsoft YaHei" charset="-122"/>
                <a:cs typeface="Microsoft YaHei" charset="-122"/>
              </a:rPr>
              <a:t>以前</a:t>
            </a:r>
            <a:r>
              <a:rPr lang="zh-CN" altLang="en-US" sz="2000" b="1" dirty="0">
                <a:latin typeface="Microsoft YaHei" charset="-122"/>
                <a:ea typeface="Microsoft YaHei" charset="-122"/>
                <a:cs typeface="Microsoft YaHei" charset="-122"/>
              </a:rPr>
              <a:t>允许在面粉中添加增白剂过氧化苯甲酰，但是随着我国小麦品种改良和面粉加工工艺水平的提高，现有的加工工艺能够满足面粉白度的需要，加之消费者普遍要求小麦粉保持其原有的色、香、味和营养成分，尽量减少化学物质的摄入，其在技术上不是确有必要，从</a:t>
            </a:r>
            <a:r>
              <a:rPr lang="en-US" altLang="zh-CN" sz="2000" b="1" dirty="0">
                <a:latin typeface="Microsoft YaHei" charset="-122"/>
                <a:ea typeface="Microsoft YaHei" charset="-122"/>
                <a:cs typeface="Microsoft YaHei" charset="-122"/>
              </a:rPr>
              <a:t>2011</a:t>
            </a:r>
            <a:r>
              <a:rPr lang="zh-CN" altLang="en-US" sz="2000" b="1" dirty="0">
                <a:latin typeface="Microsoft YaHei" charset="-122"/>
                <a:ea typeface="Microsoft YaHei" charset="-122"/>
                <a:cs typeface="Microsoft YaHei" charset="-122"/>
              </a:rPr>
              <a:t>年</a:t>
            </a:r>
            <a:r>
              <a:rPr lang="en-US" altLang="zh-CN" sz="2000" b="1" dirty="0">
                <a:latin typeface="Microsoft YaHei" charset="-122"/>
                <a:ea typeface="Microsoft YaHei" charset="-122"/>
                <a:cs typeface="Microsoft YaHei" charset="-122"/>
              </a:rPr>
              <a:t>5</a:t>
            </a:r>
            <a:r>
              <a:rPr lang="zh-CN" altLang="en-US" sz="2000" b="1" dirty="0">
                <a:latin typeface="Microsoft YaHei" charset="-122"/>
                <a:ea typeface="Microsoft YaHei" charset="-122"/>
                <a:cs typeface="Microsoft YaHei" charset="-122"/>
              </a:rPr>
              <a:t>月</a:t>
            </a: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日起就取消了过氧化苯甲酰在面粉中的使用。</a:t>
            </a:r>
          </a:p>
        </p:txBody>
      </p:sp>
      <p:grpSp>
        <p:nvGrpSpPr>
          <p:cNvPr id="7" name="组 6"/>
          <p:cNvGrpSpPr/>
          <p:nvPr/>
        </p:nvGrpSpPr>
        <p:grpSpPr>
          <a:xfrm>
            <a:off x="1524000" y="2460565"/>
            <a:ext cx="940526" cy="418012"/>
            <a:chOff x="1894115" y="3389981"/>
            <a:chExt cx="940526" cy="418012"/>
          </a:xfrm>
        </p:grpSpPr>
        <p:sp>
          <p:nvSpPr>
            <p:cNvPr id="8" name="圆角矩形 7"/>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5</a:t>
              </a:r>
              <a:endParaRPr lang="zh-CN" altLang="en-US" sz="2000" dirty="0">
                <a:solidFill>
                  <a:schemeClr val="bg1"/>
                </a:solidFill>
              </a:endParaRPr>
            </a:p>
          </p:txBody>
        </p:sp>
      </p:grpSp>
    </p:spTree>
    <p:extLst>
      <p:ext uri="{BB962C8B-B14F-4D97-AF65-F5344CB8AC3E}">
        <p14:creationId xmlns:p14="http://schemas.microsoft.com/office/powerpoint/2010/main" val="2040731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5262979"/>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（一）添加剂使用的基本</a:t>
            </a:r>
            <a:r>
              <a:rPr lang="zh-CN" altLang="en-US" sz="2400" b="1" dirty="0" smtClean="0">
                <a:latin typeface="Microsoft YaHei" charset="-122"/>
                <a:ea typeface="Microsoft YaHei" charset="-122"/>
                <a:cs typeface="Microsoft YaHei" charset="-122"/>
              </a:rPr>
              <a:t>要求</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不应对人体产生任何健康危害  </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对食品添加剂实行允许名单制，标准中列出的食品添加剂，在纳入标准中前均经过了严格的安全性评价，并根据国内膳食结构和食用量进行了系统的风险评估，在按标准规定的使用范围、使用剂量下使用，不会对人体造成任何健康危害。</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不应掩盖食品腐败变质  使用食品添加剂的目的之一是为了防止食品腐败变质的发生，而不是去掩盖已经发生的腐败变质。因为已经腐败变质的食品，已产生危害因子，用添加剂进行掩盖，违背了目的正当的原则，且会使腐败变质变得隐蔽，造成危害更大。</a:t>
            </a: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不应掩盖食品本身或加工过程中的质量缺陷或以掺杂、掺假、伪造为目的而使用食品添加剂  在使用食品添加剂时，首先是要考虑使用目的的正当性，不应用于掩盖缺陷或制造假、伪、劣食品</a:t>
            </a:r>
            <a:r>
              <a:rPr lang="zh-CN" altLang="en-US" sz="2000" b="1" dirty="0" smtClean="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1980327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41632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（一）添加剂使用的基本</a:t>
            </a:r>
            <a:r>
              <a:rPr lang="zh-CN" altLang="en-US" sz="2400" b="1" dirty="0" smtClean="0">
                <a:latin typeface="Microsoft YaHei" charset="-122"/>
                <a:ea typeface="Microsoft YaHei" charset="-122"/>
                <a:cs typeface="Microsoft YaHei" charset="-122"/>
              </a:rPr>
              <a:t>要求</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smtClean="0">
                <a:latin typeface="Microsoft YaHei" charset="-122"/>
                <a:ea typeface="Microsoft YaHei" charset="-122"/>
                <a:cs typeface="Microsoft YaHei" charset="-122"/>
              </a:rPr>
              <a:t>4.</a:t>
            </a:r>
            <a:r>
              <a:rPr lang="zh-CN" altLang="en-US" sz="2000" b="1" dirty="0" smtClean="0">
                <a:latin typeface="Microsoft YaHei" charset="-122"/>
                <a:ea typeface="Microsoft YaHei" charset="-122"/>
                <a:cs typeface="Microsoft YaHei" charset="-122"/>
              </a:rPr>
              <a:t>不应降低食品本身的营养价值  食品的功能是提供人体所需的营养物质，维持机体正常代谢和生理活动，不能因为使用食品添加剂破坏食品营养成分。</a:t>
            </a:r>
          </a:p>
          <a:p>
            <a:pPr indent="457200">
              <a:lnSpc>
                <a:spcPct val="150000"/>
              </a:lnSpc>
            </a:pPr>
            <a:r>
              <a:rPr lang="en-US" altLang="zh-CN" sz="2000" b="1" dirty="0" smtClean="0">
                <a:latin typeface="Microsoft YaHei" charset="-122"/>
                <a:ea typeface="Microsoft YaHei" charset="-122"/>
                <a:cs typeface="Microsoft YaHei" charset="-122"/>
              </a:rPr>
              <a:t>5.</a:t>
            </a:r>
            <a:r>
              <a:rPr lang="zh-CN" altLang="en-US" sz="2000" b="1" dirty="0" smtClean="0">
                <a:latin typeface="Microsoft YaHei" charset="-122"/>
                <a:ea typeface="Microsoft YaHei" charset="-122"/>
                <a:cs typeface="Microsoft YaHei" charset="-122"/>
              </a:rPr>
              <a:t>在达到预期效果的前提下尽可能降低在食品中的使用量  食品添加剂作为外来添加物，一般不单独作为食品来食用，在严格按照</a:t>
            </a:r>
            <a:r>
              <a:rPr lang="en-US" altLang="zh-CN" sz="2000" b="1" dirty="0" smtClean="0">
                <a:latin typeface="Microsoft YaHei" charset="-122"/>
                <a:ea typeface="Microsoft YaHei" charset="-122"/>
                <a:cs typeface="Microsoft YaHei" charset="-122"/>
              </a:rPr>
              <a:t>GB 2760</a:t>
            </a:r>
            <a:r>
              <a:rPr lang="zh-CN" altLang="en-US" sz="2000" b="1" dirty="0" smtClean="0">
                <a:latin typeface="Microsoft YaHei" charset="-122"/>
                <a:ea typeface="Microsoft YaHei" charset="-122"/>
                <a:cs typeface="Microsoft YaHei" charset="-122"/>
              </a:rPr>
              <a:t>使用规定，满足使用目的的前提下，应尽可能降低使用量。即便是</a:t>
            </a:r>
            <a:r>
              <a:rPr lang="en-US" altLang="zh-CN" sz="2000" b="1" dirty="0" smtClean="0">
                <a:latin typeface="Microsoft YaHei" charset="-122"/>
                <a:ea typeface="Microsoft YaHei" charset="-122"/>
                <a:cs typeface="Microsoft YaHei" charset="-122"/>
              </a:rPr>
              <a:t>GB 2760</a:t>
            </a:r>
            <a:r>
              <a:rPr lang="zh-CN" altLang="en-US" sz="2000" b="1" dirty="0" smtClean="0">
                <a:latin typeface="Microsoft YaHei" charset="-122"/>
                <a:ea typeface="Microsoft YaHei" charset="-122"/>
                <a:cs typeface="Microsoft YaHei" charset="-122"/>
              </a:rPr>
              <a:t>规定可以按照生产需要适量使用，也应达到使用效果即止，不能无限量随意使用。</a:t>
            </a:r>
            <a:endParaRPr lang="zh-CN" altLang="en-US" sz="2000"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39324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87798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（二）可以使用食品添加剂的</a:t>
            </a:r>
            <a:r>
              <a:rPr lang="zh-CN" altLang="en-US" sz="2400" b="1" dirty="0" smtClean="0">
                <a:latin typeface="Microsoft YaHei" charset="-122"/>
                <a:ea typeface="Microsoft YaHei" charset="-122"/>
                <a:cs typeface="Microsoft YaHei" charset="-122"/>
              </a:rPr>
              <a:t>情形</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保持或提高食品本身的营养价值  使用添加剂的目的之一是通过添加来保持或提高食品营养价值，如在油脂中添加脂溶性抗氧化剂，是为了延迟油脂酸败，保持油脂营养价值；如在豆浆加工中使用消泡剂，可以减少豆浆加热过程中假沸，提高沸点温度，灭活抗胰蛋白酶、皂甙，不仅提高豆浆吸收后的营养价值，还可以防止生豆浆引起的食物中毒。</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作为某些特殊膳食用食品的必要配料或成分  如糖尿病人，对糖的摄入有严格限制，为满足其对甜味食品的需求，可以添加一些不会引起明显升血糖作用的甜味剂，来改善无糖或低糖食品口感，甜味剂就成了必要的配料</a:t>
            </a:r>
            <a:r>
              <a:rPr lang="zh-CN" altLang="en-US" sz="2000" b="1" dirty="0" smtClean="0">
                <a:latin typeface="Microsoft YaHei" charset="-122"/>
                <a:ea typeface="Microsoft YaHei" charset="-122"/>
                <a:cs typeface="Microsoft YaHei" charset="-122"/>
              </a:rPr>
              <a:t>。</a:t>
            </a:r>
            <a:endParaRPr lang="zh-CN" altLang="en-US" sz="2000"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38860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95465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（二）可以使用食品添加剂的</a:t>
            </a:r>
            <a:r>
              <a:rPr lang="zh-CN" altLang="en-US" sz="2400" b="1" dirty="0" smtClean="0">
                <a:latin typeface="Microsoft YaHei" charset="-122"/>
                <a:ea typeface="Microsoft YaHei" charset="-122"/>
                <a:cs typeface="Microsoft YaHei" charset="-122"/>
              </a:rPr>
              <a:t>情形</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smtClean="0">
                <a:latin typeface="Microsoft YaHei" charset="-122"/>
                <a:ea typeface="Microsoft YaHei" charset="-122"/>
                <a:cs typeface="Microsoft YaHei" charset="-122"/>
              </a:rPr>
              <a:t>3</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提高食品的质量和稳定性，改进其感官特性  如在果冻中添加增稠剂，是为了增加果冻的稳定性；在裱花蛋糕添加色素，使为了改善蛋糕颜色，增加食用者食欲。</a:t>
            </a:r>
          </a:p>
          <a:p>
            <a:pPr indent="457200">
              <a:lnSpc>
                <a:spcPct val="150000"/>
              </a:lnSpc>
            </a:pPr>
            <a:r>
              <a:rPr lang="en-US" altLang="zh-CN" sz="2000" b="1" dirty="0">
                <a:latin typeface="Microsoft YaHei" charset="-122"/>
                <a:ea typeface="Microsoft YaHei" charset="-122"/>
                <a:cs typeface="Microsoft YaHei" charset="-122"/>
              </a:rPr>
              <a:t>4.</a:t>
            </a:r>
            <a:r>
              <a:rPr lang="zh-CN" altLang="en-US" sz="2000" b="1" dirty="0">
                <a:latin typeface="Microsoft YaHei" charset="-122"/>
                <a:ea typeface="Microsoft YaHei" charset="-122"/>
                <a:cs typeface="Microsoft YaHei" charset="-122"/>
              </a:rPr>
              <a:t>便于食品的生产、加工、包装、运输和贮藏  例如，为了防止酱菜、果汁、果酱、蜜饯、酱油等一些食品变质，常需加入防腐剂，否则这些食品还未出厂或出厂不久就变质了，加了防腐剂具有防止其腐败变质的效果，可以延长食品的货架期，便于食品流通和贸易。</a:t>
            </a:r>
          </a:p>
        </p:txBody>
      </p:sp>
    </p:spTree>
    <p:extLst>
      <p:ext uri="{BB962C8B-B14F-4D97-AF65-F5344CB8AC3E}">
        <p14:creationId xmlns:p14="http://schemas.microsoft.com/office/powerpoint/2010/main" val="1229726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5262979"/>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（三）质量</a:t>
            </a:r>
            <a:r>
              <a:rPr lang="zh-CN" altLang="en-US" sz="2400" b="1" dirty="0" smtClean="0">
                <a:latin typeface="Microsoft YaHei" charset="-122"/>
                <a:ea typeface="Microsoft YaHei" charset="-122"/>
                <a:cs typeface="Microsoft YaHei" charset="-122"/>
              </a:rPr>
              <a:t>标准</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食品添加剂质量标准  一般执行以</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食品安全国家标准 食品添加剂 名称</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形式命名的食品安全国家标准，或执行国家卫生计生委涉及食品添加剂的相关公告附录中的质量规格要求；如某种食品添加剂还没有食品安全国家标准或国家卫生计生委公告附录的质量规格要求，可以执行以</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食品添加剂 名称</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形式命名的强制标准作为质量标准；个别添加剂，可以执行食品添加剂指定标准，但需注意，该添加剂除了指定标准外无其他质量标准。</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胶基糖果的基础剂物质质量标准  执行</a:t>
            </a:r>
            <a:r>
              <a:rPr lang="en-US" altLang="zh-CN" sz="2000" b="1" dirty="0">
                <a:latin typeface="Microsoft YaHei" charset="-122"/>
                <a:ea typeface="Microsoft YaHei" charset="-122"/>
                <a:cs typeface="Microsoft YaHei" charset="-122"/>
              </a:rPr>
              <a:t>GB 29987-2014 《</a:t>
            </a:r>
            <a:r>
              <a:rPr lang="zh-CN" altLang="en-US" sz="2000" b="1" dirty="0">
                <a:latin typeface="Microsoft YaHei" charset="-122"/>
                <a:ea typeface="Microsoft YaHei" charset="-122"/>
                <a:cs typeface="Microsoft YaHei" charset="-122"/>
              </a:rPr>
              <a:t>食品安全国家标准 食品添加剂 胶基及其配料</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a:t>
            </a: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营养强化剂质量标准  一般执行以</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食品安全国家标准 营养强化剂 名称</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形式命名的食品安全国家标准，在没有该类标准执行的情况下，营养强化剂可执行食品添加剂质量标准中所提到的标准。</a:t>
            </a:r>
          </a:p>
        </p:txBody>
      </p:sp>
    </p:spTree>
    <p:extLst>
      <p:ext uri="{BB962C8B-B14F-4D97-AF65-F5344CB8AC3E}">
        <p14:creationId xmlns:p14="http://schemas.microsoft.com/office/powerpoint/2010/main" val="35508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95465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（四）带入</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带入原则一般情形  “食品添加剂可以通过食品配料（含食品添加剂）带入食品中：</a:t>
            </a:r>
            <a:r>
              <a:rPr lang="en-US" altLang="zh-CN" sz="2000" b="1" dirty="0">
                <a:latin typeface="Microsoft YaHei" charset="-122"/>
                <a:ea typeface="Microsoft YaHei" charset="-122"/>
                <a:cs typeface="Microsoft YaHei" charset="-122"/>
              </a:rPr>
              <a:t>a</a:t>
            </a:r>
            <a:r>
              <a:rPr lang="zh-CN" altLang="en-US" sz="2000" b="1" dirty="0">
                <a:latin typeface="Microsoft YaHei" charset="-122"/>
                <a:ea typeface="Microsoft YaHei" charset="-122"/>
                <a:cs typeface="Microsoft YaHei" charset="-122"/>
              </a:rPr>
              <a:t>）根据</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规定，食品配料中允许使用该食品添加剂；</a:t>
            </a:r>
            <a:r>
              <a:rPr lang="en-US" altLang="zh-CN" sz="2000" b="1" dirty="0">
                <a:latin typeface="Microsoft YaHei" charset="-122"/>
                <a:ea typeface="Microsoft YaHei" charset="-122"/>
                <a:cs typeface="Microsoft YaHei" charset="-122"/>
              </a:rPr>
              <a:t>b</a:t>
            </a:r>
            <a:r>
              <a:rPr lang="zh-CN" altLang="en-US" sz="2000" b="1" dirty="0">
                <a:latin typeface="Microsoft YaHei" charset="-122"/>
                <a:ea typeface="Microsoft YaHei" charset="-122"/>
                <a:cs typeface="Microsoft YaHei" charset="-122"/>
              </a:rPr>
              <a:t>）食品配料中该添加剂的用量不应超过允许的最大使用量；</a:t>
            </a:r>
            <a:r>
              <a:rPr lang="en-US" altLang="zh-CN" sz="2000" b="1" dirty="0">
                <a:latin typeface="Microsoft YaHei" charset="-122"/>
                <a:ea typeface="Microsoft YaHei" charset="-122"/>
                <a:cs typeface="Microsoft YaHei" charset="-122"/>
              </a:rPr>
              <a:t>c</a:t>
            </a:r>
            <a:r>
              <a:rPr lang="zh-CN" altLang="en-US" sz="2000" b="1" dirty="0">
                <a:latin typeface="Microsoft YaHei" charset="-122"/>
                <a:ea typeface="Microsoft YaHei" charset="-122"/>
                <a:cs typeface="Microsoft YaHei" charset="-122"/>
              </a:rPr>
              <a:t>）应在正常生产工艺条件下使用这些配料，并且食品中该添加剂的含量不应超过由配料而带入的水平；</a:t>
            </a:r>
            <a:r>
              <a:rPr lang="en-US" altLang="zh-CN" sz="2000" b="1" dirty="0">
                <a:latin typeface="Microsoft YaHei" charset="-122"/>
                <a:ea typeface="Microsoft YaHei" charset="-122"/>
                <a:cs typeface="Microsoft YaHei" charset="-122"/>
              </a:rPr>
              <a:t>d</a:t>
            </a:r>
            <a:r>
              <a:rPr lang="zh-CN" altLang="en-US" sz="2000" b="1" dirty="0">
                <a:latin typeface="Microsoft YaHei" charset="-122"/>
                <a:ea typeface="Microsoft YaHei" charset="-122"/>
                <a:cs typeface="Microsoft YaHei" charset="-122"/>
              </a:rPr>
              <a:t>）由配料带入食品中该添加剂的含量应明显低于直接将其添加到该食品中通常所需要的水平”。</a:t>
            </a:r>
          </a:p>
        </p:txBody>
      </p:sp>
      <p:grpSp>
        <p:nvGrpSpPr>
          <p:cNvPr id="5" name="组 4"/>
          <p:cNvGrpSpPr/>
          <p:nvPr/>
        </p:nvGrpSpPr>
        <p:grpSpPr>
          <a:xfrm>
            <a:off x="1524000" y="3896338"/>
            <a:ext cx="940526" cy="418012"/>
            <a:chOff x="1894115" y="3389981"/>
            <a:chExt cx="940526" cy="418012"/>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6</a:t>
              </a:r>
              <a:endParaRPr lang="zh-CN" altLang="en-US" sz="2000" dirty="0">
                <a:solidFill>
                  <a:schemeClr val="bg1"/>
                </a:solidFill>
              </a:endParaRPr>
            </a:p>
          </p:txBody>
        </p:sp>
      </p:grpSp>
      <p:sp>
        <p:nvSpPr>
          <p:cNvPr id="8" name="矩形 7"/>
          <p:cNvSpPr/>
          <p:nvPr/>
        </p:nvSpPr>
        <p:spPr>
          <a:xfrm>
            <a:off x="1004155" y="4325627"/>
            <a:ext cx="10491158"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在某终产品中检出了</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不允许添加的食品添加剂，应不要过早下滥用的结论，需结合终产品的配料来分析，该添加剂是否由配料带入。如柠檬黄允许添加于固体复合调味料中，最大使用量为</a:t>
            </a:r>
            <a:r>
              <a:rPr lang="en-US" altLang="zh-CN" b="1" dirty="0">
                <a:latin typeface="Microsoft YaHei" charset="-122"/>
                <a:ea typeface="Microsoft YaHei" charset="-122"/>
                <a:cs typeface="Microsoft YaHei" charset="-122"/>
              </a:rPr>
              <a:t>0.2 g/kg</a:t>
            </a:r>
            <a:r>
              <a:rPr lang="zh-CN" altLang="en-US" b="1" dirty="0">
                <a:latin typeface="Microsoft YaHei" charset="-122"/>
                <a:ea typeface="Microsoft YaHei" charset="-122"/>
                <a:cs typeface="Microsoft YaHei" charset="-122"/>
              </a:rPr>
              <a:t>，但不允许添加于熟肉制品；在三黄鸡加工中不能使用柠檬黄，但由于加工过程中使用了固体复合调味料（三黄鸡中固体复合调味料含量</a:t>
            </a:r>
            <a:r>
              <a:rPr lang="en-US" altLang="zh-CN" b="1" dirty="0">
                <a:latin typeface="Microsoft YaHei" charset="-122"/>
                <a:ea typeface="Microsoft YaHei" charset="-122"/>
                <a:cs typeface="Microsoft YaHei" charset="-122"/>
              </a:rPr>
              <a:t>10g/kg</a:t>
            </a:r>
            <a:r>
              <a:rPr lang="zh-CN" altLang="en-US" b="1" dirty="0">
                <a:latin typeface="Microsoft YaHei" charset="-122"/>
                <a:ea typeface="Microsoft YaHei" charset="-122"/>
                <a:cs typeface="Microsoft YaHei" charset="-122"/>
              </a:rPr>
              <a:t>），那么三黄鸡终产品中检测出柠檬黄就应该套用带入原则判定其是否滥用食品添加剂，即终产品中柠檬黄含量应≤</a:t>
            </a:r>
            <a:r>
              <a:rPr lang="en-US" altLang="zh-CN" b="1" dirty="0">
                <a:latin typeface="Microsoft YaHei" charset="-122"/>
                <a:ea typeface="Microsoft YaHei" charset="-122"/>
                <a:cs typeface="Microsoft YaHei" charset="-122"/>
              </a:rPr>
              <a:t>0.002g/kg</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0.2 g/kg×10 g/kg</a:t>
            </a:r>
            <a:r>
              <a:rPr lang="zh-CN" altLang="en-US" b="1" dirty="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208503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六、食品添加剂的使用原则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（四）带入</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带入原则特殊情形  “当某食品配料作为特定终产品的原料时，批准用于上述特定终产品的添加剂允许添加到这些食品配料中，同时该添加剂在终产品的量应符合</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的要求。在所述特定食品配料的标签上应明确标示该食品配料用于上述特定食品的生产”。</a:t>
            </a:r>
          </a:p>
        </p:txBody>
      </p:sp>
      <p:grpSp>
        <p:nvGrpSpPr>
          <p:cNvPr id="5" name="组 4"/>
          <p:cNvGrpSpPr/>
          <p:nvPr/>
        </p:nvGrpSpPr>
        <p:grpSpPr>
          <a:xfrm>
            <a:off x="1524000" y="3392488"/>
            <a:ext cx="940526" cy="418012"/>
            <a:chOff x="1894115" y="3389981"/>
            <a:chExt cx="940526" cy="418012"/>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7</a:t>
              </a:r>
              <a:endParaRPr lang="zh-CN" altLang="en-US" sz="2000" dirty="0">
                <a:solidFill>
                  <a:schemeClr val="bg1"/>
                </a:solidFill>
              </a:endParaRPr>
            </a:p>
          </p:txBody>
        </p:sp>
      </p:grpSp>
      <p:sp>
        <p:nvSpPr>
          <p:cNvPr id="8" name="矩形 7"/>
          <p:cNvSpPr/>
          <p:nvPr/>
        </p:nvSpPr>
        <p:spPr>
          <a:xfrm>
            <a:off x="1004155" y="3821777"/>
            <a:ext cx="10491158" cy="2120902"/>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在某配料中检出了</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不允许添加的食品添加剂，应不要过早下滥用的结论，需依据配料的标签来分析，如该配料仅用于某类食品加工，应考虑配料中的添加剂是否由终产品带入。如山梨酸钾允许添加于熟肉制品中，最大使用量为</a:t>
            </a:r>
            <a:r>
              <a:rPr lang="en-US" altLang="zh-CN" b="1" dirty="0">
                <a:latin typeface="Microsoft YaHei" charset="-122"/>
                <a:ea typeface="Microsoft YaHei" charset="-122"/>
                <a:cs typeface="Microsoft YaHei" charset="-122"/>
              </a:rPr>
              <a:t>0.075 g/kg</a:t>
            </a:r>
            <a:r>
              <a:rPr lang="zh-CN" altLang="en-US" b="1" dirty="0">
                <a:latin typeface="Microsoft YaHei" charset="-122"/>
                <a:ea typeface="Microsoft YaHei" charset="-122"/>
                <a:cs typeface="Microsoft YaHei" charset="-122"/>
              </a:rPr>
              <a:t>，但不允许添加于裹粉中；某种标签上标注仅用于熟肉制品加工的裹粉，加工的熟肉中一般含有裹粉</a:t>
            </a:r>
            <a:r>
              <a:rPr lang="en-US" altLang="zh-CN" b="1" dirty="0">
                <a:latin typeface="Microsoft YaHei" charset="-122"/>
                <a:ea typeface="Microsoft YaHei" charset="-122"/>
                <a:cs typeface="Microsoft YaHei" charset="-122"/>
              </a:rPr>
              <a:t>50g/kg</a:t>
            </a:r>
            <a:r>
              <a:rPr lang="zh-CN" altLang="en-US" b="1" dirty="0">
                <a:latin typeface="Microsoft YaHei" charset="-122"/>
                <a:ea typeface="Microsoft YaHei" charset="-122"/>
                <a:cs typeface="Microsoft YaHei" charset="-122"/>
              </a:rPr>
              <a:t>，为工艺方便，可将山梨酸钾添加于裹粉中，那么该裹粉中山梨酸钾的含量一般≤</a:t>
            </a:r>
            <a:r>
              <a:rPr lang="en-US" altLang="zh-CN" b="1" dirty="0">
                <a:latin typeface="Microsoft YaHei" charset="-122"/>
                <a:ea typeface="Microsoft YaHei" charset="-122"/>
                <a:cs typeface="Microsoft YaHei" charset="-122"/>
              </a:rPr>
              <a:t>1.5g/kg</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0.075 g/kg÷50 g/kg</a:t>
            </a:r>
            <a:r>
              <a:rPr lang="zh-CN" altLang="en-US" b="1" dirty="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952476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七、食品分类系统</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4801314"/>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（一）食品分类的</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分类只适用</a:t>
            </a:r>
            <a:r>
              <a:rPr lang="en-US" altLang="zh-CN" sz="2000" b="1" dirty="0">
                <a:latin typeface="Microsoft YaHei" charset="-122"/>
                <a:ea typeface="Microsoft YaHei" charset="-122"/>
                <a:cs typeface="Microsoft YaHei" charset="-122"/>
              </a:rPr>
              <a:t>GB 2760  </a:t>
            </a:r>
            <a:r>
              <a:rPr lang="zh-CN" altLang="en-US" sz="2000" b="1" dirty="0">
                <a:latin typeface="Microsoft YaHei" charset="-122"/>
                <a:ea typeface="Microsoft YaHei" charset="-122"/>
                <a:cs typeface="Microsoft YaHei" charset="-122"/>
              </a:rPr>
              <a:t>在现行国内食品安全标准体系，食品分类并不是统一的，每一个基础标准的食品分类是不同的，不能相互套用。</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以主要原料分类  主要以食品主要原料为基础，结合食品加工工艺划分，并参考食品行业分类标准或其他食品标准体系。</a:t>
            </a: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分类名称一般根据国家相应标准表述  分类名称大部分按照国家相应标准的命名进行表述，无法找到标准的，以市场化通用名称表述，辅以涵盖范围、原料、工艺特点的描述。</a:t>
            </a:r>
          </a:p>
          <a:p>
            <a:pPr indent="457200">
              <a:lnSpc>
                <a:spcPct val="150000"/>
              </a:lnSpc>
            </a:pPr>
            <a:r>
              <a:rPr lang="en-US" altLang="zh-CN" sz="2000" b="1" dirty="0">
                <a:latin typeface="Microsoft YaHei" charset="-122"/>
                <a:ea typeface="Microsoft YaHei" charset="-122"/>
                <a:cs typeface="Microsoft YaHei" charset="-122"/>
              </a:rPr>
              <a:t>4.</a:t>
            </a:r>
            <a:r>
              <a:rPr lang="zh-CN" altLang="en-US" sz="2000" b="1" dirty="0">
                <a:latin typeface="Microsoft YaHei" charset="-122"/>
                <a:ea typeface="Microsoft YaHei" charset="-122"/>
                <a:cs typeface="Microsoft YaHei" charset="-122"/>
              </a:rPr>
              <a:t>某一食品在</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中的分类是唯一的  一种食品，如要查询其添加剂使用规定，在</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中，其分类是唯一的，不能跨类别；即使一些食品既符合某一分类的定义，又符合另一分类的定义，那么也只能选择一个类别，从其添加剂的使用规定。</a:t>
            </a:r>
          </a:p>
        </p:txBody>
      </p:sp>
    </p:spTree>
    <p:extLst>
      <p:ext uri="{BB962C8B-B14F-4D97-AF65-F5344CB8AC3E}">
        <p14:creationId xmlns:p14="http://schemas.microsoft.com/office/powerpoint/2010/main" val="192676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七、食品分类系统</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715353" y="1110624"/>
            <a:ext cx="4087654" cy="387798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（一）食品分类的</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5.</a:t>
            </a:r>
            <a:r>
              <a:rPr lang="zh-CN" altLang="en-US" sz="2000" b="1" dirty="0">
                <a:latin typeface="Microsoft YaHei" charset="-122"/>
                <a:ea typeface="Microsoft YaHei" charset="-122"/>
                <a:cs typeface="Microsoft YaHei" charset="-122"/>
              </a:rPr>
              <a:t>食品分类采用分级系统  </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的分类级别从高到底，依次分下去，一种食品添加剂允许使用上级大类时，其所有下级的类别，一般都能允许使用（表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另有规定的除外，列入表</a:t>
            </a:r>
            <a:r>
              <a:rPr lang="en-US" altLang="zh-CN" sz="2000" b="1" dirty="0">
                <a:latin typeface="Microsoft YaHei" charset="-122"/>
                <a:ea typeface="Microsoft YaHei" charset="-122"/>
                <a:cs typeface="Microsoft YaHei" charset="-122"/>
              </a:rPr>
              <a:t>A.3</a:t>
            </a:r>
            <a:r>
              <a:rPr lang="zh-CN" altLang="en-US" sz="2000" b="1" dirty="0">
                <a:latin typeface="Microsoft YaHei" charset="-122"/>
                <a:ea typeface="Microsoft YaHei" charset="-122"/>
                <a:cs typeface="Microsoft YaHei" charset="-122"/>
              </a:rPr>
              <a:t>类别的食品除外</a:t>
            </a:r>
            <a:r>
              <a:rPr lang="zh-CN" altLang="en-US" sz="2000" b="1" dirty="0" smtClean="0">
                <a:latin typeface="Microsoft YaHei" charset="-122"/>
                <a:ea typeface="Microsoft YaHei" charset="-122"/>
                <a:cs typeface="Microsoft YaHei" charset="-122"/>
              </a:rPr>
              <a:t>）。</a:t>
            </a:r>
            <a:endParaRPr lang="zh-CN" altLang="en-US" sz="2000" b="1" dirty="0">
              <a:latin typeface="Microsoft YaHei" charset="-122"/>
              <a:ea typeface="Microsoft YaHei" charset="-122"/>
              <a:cs typeface="Microsoft YaHei" charset="-122"/>
            </a:endParaRPr>
          </a:p>
        </p:txBody>
      </p:sp>
      <p:pic>
        <p:nvPicPr>
          <p:cNvPr id="9" name="图片 8"/>
          <p:cNvPicPr>
            <a:picLocks noChangeAspect="1"/>
          </p:cNvPicPr>
          <p:nvPr/>
        </p:nvPicPr>
        <p:blipFill rotWithShape="1">
          <a:blip r:embed="rId2"/>
          <a:srcRect t="1104"/>
          <a:stretch/>
        </p:blipFill>
        <p:spPr>
          <a:xfrm>
            <a:off x="4803007" y="1009060"/>
            <a:ext cx="6979429" cy="4215867"/>
          </a:xfrm>
          <a:prstGeom prst="rect">
            <a:avLst/>
          </a:prstGeom>
        </p:spPr>
      </p:pic>
    </p:spTree>
    <p:extLst>
      <p:ext uri="{BB962C8B-B14F-4D97-AF65-F5344CB8AC3E}">
        <p14:creationId xmlns:p14="http://schemas.microsoft.com/office/powerpoint/2010/main" val="201513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七、食品分类系统</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grpSp>
        <p:nvGrpSpPr>
          <p:cNvPr id="5" name="组 4"/>
          <p:cNvGrpSpPr/>
          <p:nvPr/>
        </p:nvGrpSpPr>
        <p:grpSpPr>
          <a:xfrm>
            <a:off x="1408497" y="1149802"/>
            <a:ext cx="940526" cy="418012"/>
            <a:chOff x="1894115" y="3389981"/>
            <a:chExt cx="940526" cy="418012"/>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8</a:t>
              </a:r>
              <a:endParaRPr lang="zh-CN" altLang="en-US" sz="2000" dirty="0">
                <a:solidFill>
                  <a:schemeClr val="bg1"/>
                </a:solidFill>
              </a:endParaRPr>
            </a:p>
          </p:txBody>
        </p:sp>
      </p:grpSp>
      <p:sp>
        <p:nvSpPr>
          <p:cNvPr id="8" name="矩形 7"/>
          <p:cNvSpPr/>
          <p:nvPr/>
        </p:nvSpPr>
        <p:spPr>
          <a:xfrm>
            <a:off x="888653" y="1579091"/>
            <a:ext cx="3577470" cy="4662815"/>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，在</a:t>
            </a:r>
            <a:r>
              <a:rPr lang="en-US" altLang="zh-CN" b="1" dirty="0">
                <a:latin typeface="Microsoft YaHei" charset="-122"/>
                <a:ea typeface="Microsoft YaHei" charset="-122"/>
                <a:cs typeface="Microsoft YaHei" charset="-122"/>
              </a:rPr>
              <a:t>P110</a:t>
            </a:r>
            <a:r>
              <a:rPr lang="zh-CN" altLang="en-US" b="1" dirty="0">
                <a:latin typeface="Microsoft YaHei" charset="-122"/>
                <a:ea typeface="Microsoft YaHei" charset="-122"/>
                <a:cs typeface="Microsoft YaHei" charset="-122"/>
              </a:rPr>
              <a:t>（见图</a:t>
            </a:r>
            <a:r>
              <a:rPr lang="en-US" altLang="zh-CN" b="1" dirty="0">
                <a:latin typeface="Microsoft YaHei" charset="-122"/>
                <a:ea typeface="Microsoft YaHei" charset="-122"/>
                <a:cs typeface="Microsoft YaHei" charset="-122"/>
              </a:rPr>
              <a:t>X-1</a:t>
            </a:r>
            <a:r>
              <a:rPr lang="zh-CN" altLang="en-US" b="1" dirty="0">
                <a:latin typeface="Microsoft YaHei" charset="-122"/>
                <a:ea typeface="Microsoft YaHei" charset="-122"/>
                <a:cs typeface="Microsoft YaHei" charset="-122"/>
              </a:rPr>
              <a:t>）查到栀子蓝可以添加到</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调味品（</a:t>
            </a:r>
            <a:r>
              <a:rPr lang="en-US" altLang="zh-CN" b="1" dirty="0">
                <a:latin typeface="Microsoft YaHei" charset="-122"/>
                <a:ea typeface="Microsoft YaHei" charset="-122"/>
                <a:cs typeface="Microsoft YaHei" charset="-122"/>
              </a:rPr>
              <a:t>12.01</a:t>
            </a:r>
            <a:r>
              <a:rPr lang="zh-CN" altLang="en-US" b="1" dirty="0">
                <a:latin typeface="Microsoft YaHei" charset="-122"/>
                <a:ea typeface="Microsoft YaHei" charset="-122"/>
                <a:cs typeface="Microsoft YaHei" charset="-122"/>
              </a:rPr>
              <a:t>盐及代盐制品除外）中，查表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，在</a:t>
            </a:r>
            <a:r>
              <a:rPr lang="en-US" altLang="zh-CN" b="1" dirty="0">
                <a:latin typeface="Microsoft YaHei" charset="-122"/>
                <a:ea typeface="Microsoft YaHei" charset="-122"/>
                <a:cs typeface="Microsoft YaHei" charset="-122"/>
              </a:rPr>
              <a:t>P118</a:t>
            </a:r>
            <a:r>
              <a:rPr lang="zh-CN" altLang="en-US" b="1" dirty="0">
                <a:latin typeface="Microsoft YaHei" charset="-122"/>
                <a:ea typeface="Microsoft YaHei" charset="-122"/>
                <a:cs typeface="Microsoft YaHei" charset="-122"/>
              </a:rPr>
              <a:t>（见图</a:t>
            </a:r>
            <a:r>
              <a:rPr lang="en-US" altLang="zh-CN" b="1" dirty="0">
                <a:latin typeface="Microsoft YaHei" charset="-122"/>
                <a:ea typeface="Microsoft YaHei" charset="-122"/>
                <a:cs typeface="Microsoft YaHei" charset="-122"/>
              </a:rPr>
              <a:t>X-2</a:t>
            </a:r>
            <a:r>
              <a:rPr lang="zh-CN" altLang="en-US" b="1" dirty="0">
                <a:latin typeface="Microsoft YaHei" charset="-122"/>
                <a:ea typeface="Microsoft YaHei" charset="-122"/>
                <a:cs typeface="Microsoft YaHei" charset="-122"/>
              </a:rPr>
              <a:t>）查到</a:t>
            </a:r>
            <a:r>
              <a:rPr lang="en-US" altLang="zh-CN" b="1" dirty="0">
                <a:latin typeface="Microsoft YaHei" charset="-122"/>
                <a:ea typeface="Microsoft YaHei" charset="-122"/>
                <a:cs typeface="Microsoft YaHei" charset="-122"/>
              </a:rPr>
              <a:t>12.01</a:t>
            </a:r>
            <a:r>
              <a:rPr lang="zh-CN" altLang="en-US" b="1" dirty="0">
                <a:latin typeface="Microsoft YaHei" charset="-122"/>
                <a:ea typeface="Microsoft YaHei" charset="-122"/>
                <a:cs typeface="Microsoft YaHei" charset="-122"/>
              </a:rPr>
              <a:t>盐及代盐制品、</a:t>
            </a:r>
            <a:r>
              <a:rPr lang="en-US" altLang="zh-CN" b="1" dirty="0">
                <a:latin typeface="Microsoft YaHei" charset="-122"/>
                <a:ea typeface="Microsoft YaHei" charset="-122"/>
                <a:cs typeface="Microsoft YaHei" charset="-122"/>
              </a:rPr>
              <a:t>12.09</a:t>
            </a:r>
            <a:r>
              <a:rPr lang="zh-CN" altLang="en-US" b="1" dirty="0">
                <a:latin typeface="Microsoft YaHei" charset="-122"/>
                <a:ea typeface="Microsoft YaHei" charset="-122"/>
                <a:cs typeface="Microsoft YaHei" charset="-122"/>
              </a:rPr>
              <a:t>香辛料类除外，意味着除了</a:t>
            </a:r>
            <a:r>
              <a:rPr lang="en-US" altLang="zh-CN" b="1" dirty="0">
                <a:latin typeface="Microsoft YaHei" charset="-122"/>
                <a:ea typeface="Microsoft YaHei" charset="-122"/>
                <a:cs typeface="Microsoft YaHei" charset="-122"/>
              </a:rPr>
              <a:t>12.01</a:t>
            </a:r>
            <a:r>
              <a:rPr lang="zh-CN" altLang="en-US" b="1" dirty="0">
                <a:latin typeface="Microsoft YaHei" charset="-122"/>
                <a:ea typeface="Microsoft YaHei" charset="-122"/>
                <a:cs typeface="Microsoft YaHei" charset="-122"/>
              </a:rPr>
              <a:t>盐及代盐制品、</a:t>
            </a:r>
            <a:r>
              <a:rPr lang="en-US" altLang="zh-CN" b="1" dirty="0">
                <a:latin typeface="Microsoft YaHei" charset="-122"/>
                <a:ea typeface="Microsoft YaHei" charset="-122"/>
                <a:cs typeface="Microsoft YaHei" charset="-122"/>
              </a:rPr>
              <a:t>12.09</a:t>
            </a:r>
            <a:r>
              <a:rPr lang="zh-CN" altLang="en-US" b="1" dirty="0">
                <a:latin typeface="Microsoft YaHei" charset="-122"/>
                <a:ea typeface="Microsoft YaHei" charset="-122"/>
                <a:cs typeface="Microsoft YaHei" charset="-122"/>
              </a:rPr>
              <a:t>香辛料和它们的下级食品类别不能添加外，其他所有</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下级的调味品都能添加栀子蓝，最大使用量为</a:t>
            </a:r>
            <a:r>
              <a:rPr lang="en-US" altLang="zh-CN" b="1" dirty="0">
                <a:latin typeface="Microsoft YaHei" charset="-122"/>
                <a:ea typeface="Microsoft YaHei" charset="-122"/>
                <a:cs typeface="Microsoft YaHei" charset="-122"/>
              </a:rPr>
              <a:t>0.5 g/kg</a:t>
            </a:r>
            <a:r>
              <a:rPr lang="zh-CN" altLang="en-US" b="1" dirty="0">
                <a:latin typeface="Microsoft YaHei" charset="-122"/>
                <a:ea typeface="Microsoft YaHei" charset="-122"/>
                <a:cs typeface="Microsoft YaHei" charset="-122"/>
              </a:rPr>
              <a:t>。</a:t>
            </a:r>
          </a:p>
        </p:txBody>
      </p:sp>
      <p:pic>
        <p:nvPicPr>
          <p:cNvPr id="9" name="图片 8"/>
          <p:cNvPicPr>
            <a:picLocks noChangeAspect="1"/>
          </p:cNvPicPr>
          <p:nvPr/>
        </p:nvPicPr>
        <p:blipFill rotWithShape="1">
          <a:blip r:embed="rId2"/>
          <a:srcRect t="1104"/>
          <a:stretch/>
        </p:blipFill>
        <p:spPr>
          <a:xfrm>
            <a:off x="4582269" y="1567814"/>
            <a:ext cx="7131597" cy="4307783"/>
          </a:xfrm>
          <a:prstGeom prst="rect">
            <a:avLst/>
          </a:prstGeom>
        </p:spPr>
      </p:pic>
    </p:spTree>
    <p:extLst>
      <p:ext uri="{BB962C8B-B14F-4D97-AF65-F5344CB8AC3E}">
        <p14:creationId xmlns:p14="http://schemas.microsoft.com/office/powerpoint/2010/main" val="183125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七、食品分类系统</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smtClean="0">
                <a:latin typeface="Microsoft YaHei" charset="-122"/>
                <a:ea typeface="Microsoft YaHei" charset="-122"/>
                <a:cs typeface="Microsoft YaHei" charset="-122"/>
              </a:rPr>
              <a:t>（二）</a:t>
            </a:r>
            <a:r>
              <a:rPr lang="zh-CN" altLang="en-US" sz="2400" b="1" dirty="0">
                <a:latin typeface="Microsoft YaHei" charset="-122"/>
                <a:ea typeface="Microsoft YaHei" charset="-122"/>
                <a:cs typeface="Microsoft YaHei" charset="-122"/>
              </a:rPr>
              <a:t>食品分类方式</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食品分类系统采用分级分类的方式，具体分类情况查标准的表</a:t>
            </a:r>
            <a:r>
              <a:rPr lang="en-US" altLang="zh-CN" sz="2000" b="1" dirty="0">
                <a:latin typeface="Microsoft YaHei" charset="-122"/>
                <a:ea typeface="Microsoft YaHei" charset="-122"/>
                <a:cs typeface="Microsoft YaHei" charset="-122"/>
              </a:rPr>
              <a:t>E.1</a:t>
            </a:r>
            <a:r>
              <a:rPr lang="zh-CN" altLang="en-US" sz="2000" b="1" dirty="0">
                <a:latin typeface="Microsoft YaHei" charset="-122"/>
                <a:ea typeface="Microsoft YaHei" charset="-122"/>
                <a:cs typeface="Microsoft YaHei" charset="-122"/>
              </a:rPr>
              <a:t>，目前共有</a:t>
            </a:r>
            <a:r>
              <a:rPr lang="en-US" altLang="zh-CN" sz="2000" b="1" dirty="0">
                <a:latin typeface="Microsoft YaHei" charset="-122"/>
                <a:ea typeface="Microsoft YaHei" charset="-122"/>
                <a:cs typeface="Microsoft YaHei" charset="-122"/>
              </a:rPr>
              <a:t>16</a:t>
            </a:r>
            <a:r>
              <a:rPr lang="zh-CN" altLang="en-US" sz="2000" b="1" dirty="0">
                <a:latin typeface="Microsoft YaHei" charset="-122"/>
                <a:ea typeface="Microsoft YaHei" charset="-122"/>
                <a:cs typeface="Microsoft YaHei" charset="-122"/>
              </a:rPr>
              <a:t>大类食品，每一类最多分</a:t>
            </a:r>
            <a:r>
              <a:rPr lang="en-US" altLang="zh-CN" sz="2000" b="1" dirty="0">
                <a:latin typeface="Microsoft YaHei" charset="-122"/>
                <a:ea typeface="Microsoft YaHei" charset="-122"/>
                <a:cs typeface="Microsoft YaHei" charset="-122"/>
              </a:rPr>
              <a:t>5</a:t>
            </a:r>
            <a:r>
              <a:rPr lang="zh-CN" altLang="en-US" sz="2000" b="1" dirty="0">
                <a:latin typeface="Microsoft YaHei" charset="-122"/>
                <a:ea typeface="Microsoft YaHei" charset="-122"/>
                <a:cs typeface="Microsoft YaHei" charset="-122"/>
              </a:rPr>
              <a:t>级，类别依次为大类、亚类、次亚类、小类、次小类，其表示方式示例见表</a:t>
            </a:r>
            <a:r>
              <a:rPr lang="en-US" altLang="zh-CN" sz="2000" b="1" dirty="0">
                <a:latin typeface="Microsoft YaHei" charset="-122"/>
                <a:ea typeface="Microsoft YaHei" charset="-122"/>
                <a:cs typeface="Microsoft YaHei" charset="-122"/>
              </a:rPr>
              <a:t>X-2</a:t>
            </a:r>
            <a:r>
              <a:rPr lang="zh-CN" altLang="en-US" sz="2000" b="1" dirty="0">
                <a:latin typeface="Microsoft YaHei" charset="-122"/>
                <a:ea typeface="Microsoft YaHei" charset="-122"/>
                <a:cs typeface="Microsoft YaHei" charset="-122"/>
              </a:rPr>
              <a:t>。</a:t>
            </a:r>
          </a:p>
        </p:txBody>
      </p:sp>
      <p:pic>
        <p:nvPicPr>
          <p:cNvPr id="4" name="图片 3"/>
          <p:cNvPicPr>
            <a:picLocks noChangeAspect="1"/>
          </p:cNvPicPr>
          <p:nvPr/>
        </p:nvPicPr>
        <p:blipFill>
          <a:blip r:embed="rId2"/>
          <a:stretch>
            <a:fillRect/>
          </a:stretch>
        </p:blipFill>
        <p:spPr>
          <a:xfrm>
            <a:off x="1097281" y="3081940"/>
            <a:ext cx="10154652" cy="2598368"/>
          </a:xfrm>
          <a:prstGeom prst="rect">
            <a:avLst/>
          </a:prstGeom>
        </p:spPr>
      </p:pic>
    </p:spTree>
    <p:extLst>
      <p:ext uri="{BB962C8B-B14F-4D97-AF65-F5344CB8AC3E}">
        <p14:creationId xmlns:p14="http://schemas.microsoft.com/office/powerpoint/2010/main" val="26421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七、食品分类系统</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1976951"/>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（三）食品分类系统</a:t>
            </a:r>
            <a:r>
              <a:rPr lang="zh-CN" altLang="en-US" sz="2400" b="1" dirty="0" smtClean="0">
                <a:latin typeface="Microsoft YaHei" charset="-122"/>
                <a:ea typeface="Microsoft YaHei" charset="-122"/>
                <a:cs typeface="Microsoft YaHei" charset="-122"/>
              </a:rPr>
              <a:t>说明</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食品分类系统内容的核心是“类别</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名称”，对类别</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名称的说明可参考食品的国家标准、行业标准，也可参阅</a:t>
            </a:r>
            <a:r>
              <a:rPr lang="en-US" altLang="zh-CN" sz="2000" b="1" dirty="0">
                <a:latin typeface="Microsoft YaHei" charset="-122"/>
                <a:ea typeface="Microsoft YaHei" charset="-122"/>
                <a:cs typeface="Microsoft YaHei" charset="-122"/>
              </a:rPr>
              <a:t>《GB 2760-2014&lt;</a:t>
            </a:r>
            <a:r>
              <a:rPr lang="zh-CN" altLang="en-US" sz="2000" b="1" dirty="0">
                <a:latin typeface="Microsoft YaHei" charset="-122"/>
                <a:ea typeface="Microsoft YaHei" charset="-122"/>
                <a:cs typeface="Microsoft YaHei" charset="-122"/>
              </a:rPr>
              <a:t>食品安全国家标准 食品添加剂使用标准</a:t>
            </a:r>
            <a:r>
              <a:rPr lang="en-US" altLang="zh-CN" sz="2000" b="1" dirty="0">
                <a:latin typeface="Microsoft YaHei" charset="-122"/>
                <a:ea typeface="Microsoft YaHei" charset="-122"/>
                <a:cs typeface="Microsoft YaHei" charset="-122"/>
              </a:rPr>
              <a:t>&gt;</a:t>
            </a:r>
            <a:r>
              <a:rPr lang="zh-CN" altLang="en-US" sz="2000" b="1" dirty="0">
                <a:latin typeface="Microsoft YaHei" charset="-122"/>
                <a:ea typeface="Microsoft YaHei" charset="-122"/>
                <a:cs typeface="Microsoft YaHei" charset="-122"/>
              </a:rPr>
              <a:t>实施指南</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附录</a:t>
            </a:r>
            <a:r>
              <a:rPr lang="en-US" altLang="zh-CN" sz="2000" b="1" dirty="0">
                <a:latin typeface="Microsoft YaHei" charset="-122"/>
                <a:ea typeface="Microsoft YaHei" charset="-122"/>
                <a:cs typeface="Microsoft YaHei" charset="-122"/>
              </a:rPr>
              <a:t>5</a:t>
            </a:r>
            <a:r>
              <a:rPr lang="zh-CN" altLang="en-US" sz="2000" b="1" dirty="0">
                <a:latin typeface="Microsoft YaHei" charset="-122"/>
                <a:ea typeface="Microsoft YaHei" charset="-122"/>
                <a:cs typeface="Microsoft YaHei" charset="-122"/>
              </a:rPr>
              <a:t>（王竹天主编 中国质检出版社 中国标准出版社）。</a:t>
            </a:r>
          </a:p>
        </p:txBody>
      </p:sp>
    </p:spTree>
    <p:extLst>
      <p:ext uri="{BB962C8B-B14F-4D97-AF65-F5344CB8AC3E}">
        <p14:creationId xmlns:p14="http://schemas.microsoft.com/office/powerpoint/2010/main" val="858850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1976951"/>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（一）表</a:t>
            </a:r>
            <a:r>
              <a:rPr lang="en-US" altLang="zh-CN" sz="2400" b="1" dirty="0">
                <a:latin typeface="Microsoft YaHei" charset="-122"/>
                <a:ea typeface="Microsoft YaHei" charset="-122"/>
                <a:cs typeface="Microsoft YaHei" charset="-122"/>
              </a:rPr>
              <a:t>A.1</a:t>
            </a:r>
            <a:r>
              <a:rPr lang="zh-CN" altLang="en-US" sz="2400" b="1" dirty="0">
                <a:latin typeface="Microsoft YaHei" charset="-122"/>
                <a:ea typeface="Microsoft YaHei" charset="-122"/>
                <a:cs typeface="Microsoft YaHei" charset="-122"/>
              </a:rPr>
              <a:t>主要规定</a:t>
            </a:r>
            <a:r>
              <a:rPr lang="zh-CN" altLang="en-US" sz="2400" b="1" dirty="0" smtClean="0">
                <a:latin typeface="Microsoft YaHei" charset="-122"/>
                <a:ea typeface="Microsoft YaHei" charset="-122"/>
                <a:cs typeface="Microsoft YaHei" charset="-122"/>
              </a:rPr>
              <a:t>内容</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规定了食品添加剂的允许使用品种、使用范围以及最大使用量或残留量”。这一规定是对表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内容的描述，该表主要规定使用品种、使用范围、最大使用量或残留量这三方面内容，见图</a:t>
            </a:r>
            <a:r>
              <a:rPr lang="en-US" altLang="zh-CN" sz="2000" b="1" dirty="0">
                <a:latin typeface="Microsoft YaHei" charset="-122"/>
                <a:ea typeface="Microsoft YaHei" charset="-122"/>
                <a:cs typeface="Microsoft YaHei" charset="-122"/>
              </a:rPr>
              <a:t>X-3</a:t>
            </a:r>
            <a:r>
              <a:rPr lang="zh-CN" altLang="en-US" sz="2000" b="1" dirty="0">
                <a:latin typeface="Microsoft YaHei" charset="-122"/>
                <a:ea typeface="Microsoft YaHei" charset="-122"/>
                <a:cs typeface="Microsoft YaHei" charset="-122"/>
              </a:rPr>
              <a:t>。</a:t>
            </a:r>
          </a:p>
        </p:txBody>
      </p:sp>
      <p:pic>
        <p:nvPicPr>
          <p:cNvPr id="4" name="图片 3"/>
          <p:cNvPicPr>
            <a:picLocks noChangeAspect="1"/>
          </p:cNvPicPr>
          <p:nvPr/>
        </p:nvPicPr>
        <p:blipFill>
          <a:blip r:embed="rId2"/>
          <a:stretch>
            <a:fillRect/>
          </a:stretch>
        </p:blipFill>
        <p:spPr>
          <a:xfrm>
            <a:off x="2389980" y="3139011"/>
            <a:ext cx="7312285" cy="3323129"/>
          </a:xfrm>
          <a:prstGeom prst="rect">
            <a:avLst/>
          </a:prstGeom>
        </p:spPr>
      </p:pic>
    </p:spTree>
    <p:extLst>
      <p:ext uri="{BB962C8B-B14F-4D97-AF65-F5344CB8AC3E}">
        <p14:creationId xmlns:p14="http://schemas.microsoft.com/office/powerpoint/2010/main" val="212859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433965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（二）同功能混合使用各比例之和不超</a:t>
            </a:r>
            <a:r>
              <a:rPr lang="en-US" altLang="zh-CN" sz="2400" b="1" dirty="0">
                <a:latin typeface="Microsoft YaHei" charset="-122"/>
                <a:ea typeface="Microsoft YaHei" charset="-122"/>
                <a:cs typeface="Microsoft YaHei" charset="-122"/>
              </a:rPr>
              <a:t>1</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规定内容  表</a:t>
            </a:r>
            <a:r>
              <a:rPr lang="en-US" altLang="zh-CN" sz="2000" b="1" dirty="0">
                <a:latin typeface="Microsoft YaHei" charset="-122"/>
                <a:ea typeface="Microsoft YaHei" charset="-122"/>
                <a:cs typeface="Microsoft YaHei" charset="-122"/>
              </a:rPr>
              <a:t>A.1 </a:t>
            </a:r>
            <a:r>
              <a:rPr lang="zh-CN" altLang="en-US" sz="2000" b="1" dirty="0">
                <a:latin typeface="Microsoft YaHei" charset="-122"/>
                <a:ea typeface="Microsoft YaHei" charset="-122"/>
                <a:cs typeface="Microsoft YaHei" charset="-122"/>
              </a:rPr>
              <a:t>列出的同一功能的食品添加剂（相同色泽着色剂、防腐剂、抗氧化剂）在混合使用时，各自用量占其最大使用量的比例之和不应超过</a:t>
            </a: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说明  这是对相同色泽着色剂、防腐剂、抗氧化剂这三个功能类别食品添加剂混合使用的特殊规定，要求同一类别内各种不同添加剂用量占其最大使用量的比例之和不应超过</a:t>
            </a: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。以下情形不受该原则约束：（</a:t>
            </a: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）本条所列三种功能之外的添加剂，同种功能内各添加剂混合使用；（</a:t>
            </a: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）不同色泽的着色剂混合使用；（</a:t>
            </a: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）具有多种功能的添加剂在不使用着色、防腐、抗氧化功能时；（</a:t>
            </a:r>
            <a:r>
              <a:rPr lang="en-US" altLang="zh-CN" sz="2000" b="1" dirty="0">
                <a:latin typeface="Microsoft YaHei" charset="-122"/>
                <a:ea typeface="Microsoft YaHei" charset="-122"/>
                <a:cs typeface="Microsoft YaHei" charset="-122"/>
              </a:rPr>
              <a:t>4</a:t>
            </a:r>
            <a:r>
              <a:rPr lang="zh-CN" altLang="en-US" sz="2000" b="1" dirty="0">
                <a:latin typeface="Microsoft YaHei" charset="-122"/>
                <a:ea typeface="Microsoft YaHei" charset="-122"/>
                <a:cs typeface="Microsoft YaHei" charset="-122"/>
              </a:rPr>
              <a:t>）不具有同一功能或具有同一功能没有相同使用范围的食品添加剂混合使用时。</a:t>
            </a:r>
          </a:p>
        </p:txBody>
      </p:sp>
    </p:spTree>
    <p:extLst>
      <p:ext uri="{BB962C8B-B14F-4D97-AF65-F5344CB8AC3E}">
        <p14:creationId xmlns:p14="http://schemas.microsoft.com/office/powerpoint/2010/main" val="8451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49299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（二）同功能混合使用各比例之和不超</a:t>
            </a:r>
            <a:r>
              <a:rPr lang="en-US" altLang="zh-CN" sz="2400" b="1" dirty="0">
                <a:latin typeface="Microsoft YaHei" charset="-122"/>
                <a:ea typeface="Microsoft YaHei" charset="-122"/>
                <a:cs typeface="Microsoft YaHei" charset="-122"/>
              </a:rPr>
              <a:t>1</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解析  假设</a:t>
            </a:r>
            <a:r>
              <a:rPr lang="en-US" altLang="zh-CN" sz="2000" b="1" dirty="0">
                <a:latin typeface="Microsoft YaHei" charset="-122"/>
                <a:ea typeface="Microsoft YaHei" charset="-122"/>
                <a:cs typeface="Microsoft YaHei" charset="-122"/>
              </a:rPr>
              <a:t>X1</a:t>
            </a:r>
            <a:r>
              <a:rPr lang="zh-CN" altLang="en-US" sz="2000" b="1" dirty="0">
                <a:latin typeface="Microsoft YaHei" charset="-122"/>
                <a:ea typeface="Microsoft YaHei" charset="-122"/>
                <a:cs typeface="Microsoft YaHei" charset="-122"/>
              </a:rPr>
              <a:t>和</a:t>
            </a:r>
            <a:r>
              <a:rPr lang="en-US" altLang="zh-CN" sz="2000" b="1" dirty="0">
                <a:latin typeface="Microsoft YaHei" charset="-122"/>
                <a:ea typeface="Microsoft YaHei" charset="-122"/>
                <a:cs typeface="Microsoft YaHei" charset="-122"/>
              </a:rPr>
              <a:t>X2</a:t>
            </a:r>
            <a:r>
              <a:rPr lang="zh-CN" altLang="en-US" sz="2000" b="1" dirty="0">
                <a:latin typeface="Microsoft YaHei" charset="-122"/>
                <a:ea typeface="Microsoft YaHei" charset="-122"/>
                <a:cs typeface="Microsoft YaHei" charset="-122"/>
              </a:rPr>
              <a:t>是同一功能（相同色泽着色剂、防腐剂、抗氧化剂）且有共同使用范围</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类食品的两种食品添加剂，</a:t>
            </a:r>
            <a:r>
              <a:rPr lang="en-US" altLang="zh-CN" sz="2000" b="1" dirty="0">
                <a:latin typeface="Microsoft YaHei" charset="-122"/>
                <a:ea typeface="Microsoft YaHei" charset="-122"/>
                <a:cs typeface="Microsoft YaHei" charset="-122"/>
              </a:rPr>
              <a:t>X1</a:t>
            </a:r>
            <a:r>
              <a:rPr lang="zh-CN" altLang="en-US" sz="2000" b="1" dirty="0">
                <a:latin typeface="Microsoft YaHei" charset="-122"/>
                <a:ea typeface="Microsoft YaHei" charset="-122"/>
                <a:cs typeface="Microsoft YaHei" charset="-122"/>
              </a:rPr>
              <a:t>添加剂在</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中的实际使用量为</a:t>
            </a:r>
            <a:r>
              <a:rPr lang="en-US" altLang="zh-CN" sz="2000" b="1" dirty="0">
                <a:latin typeface="Microsoft YaHei" charset="-122"/>
                <a:ea typeface="Microsoft YaHei" charset="-122"/>
                <a:cs typeface="Microsoft YaHei" charset="-122"/>
              </a:rPr>
              <a:t>a,</a:t>
            </a:r>
            <a:r>
              <a:rPr lang="zh-CN" altLang="en-US" sz="2000" b="1" dirty="0">
                <a:latin typeface="Microsoft YaHei" charset="-122"/>
                <a:ea typeface="Microsoft YaHei" charset="-122"/>
                <a:cs typeface="Microsoft YaHei" charset="-122"/>
              </a:rPr>
              <a:t>标准规定</a:t>
            </a:r>
            <a:r>
              <a:rPr lang="en-US" altLang="zh-CN" sz="2000" b="1" dirty="0">
                <a:latin typeface="Microsoft YaHei" charset="-122"/>
                <a:ea typeface="Microsoft YaHei" charset="-122"/>
                <a:cs typeface="Microsoft YaHei" charset="-122"/>
              </a:rPr>
              <a:t>X1</a:t>
            </a:r>
            <a:r>
              <a:rPr lang="zh-CN" altLang="en-US" sz="2000" b="1" dirty="0">
                <a:latin typeface="Microsoft YaHei" charset="-122"/>
                <a:ea typeface="Microsoft YaHei" charset="-122"/>
                <a:cs typeface="Microsoft YaHei" charset="-122"/>
              </a:rPr>
              <a:t>在</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中的最大使用量为</a:t>
            </a:r>
            <a:r>
              <a:rPr lang="en-US" altLang="zh-CN" sz="2000" b="1" dirty="0">
                <a:latin typeface="Microsoft YaHei" charset="-122"/>
                <a:ea typeface="Microsoft YaHei" charset="-122"/>
                <a:cs typeface="Microsoft YaHei" charset="-122"/>
              </a:rPr>
              <a:t>a’</a:t>
            </a:r>
            <a:r>
              <a:rPr lang="zh-CN" altLang="en-US"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X2</a:t>
            </a:r>
            <a:r>
              <a:rPr lang="zh-CN" altLang="en-US" sz="2000" b="1" dirty="0">
                <a:latin typeface="Microsoft YaHei" charset="-122"/>
                <a:ea typeface="Microsoft YaHei" charset="-122"/>
                <a:cs typeface="Microsoft YaHei" charset="-122"/>
              </a:rPr>
              <a:t>在</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中的实际使用量为</a:t>
            </a:r>
            <a:r>
              <a:rPr lang="en-US" altLang="zh-CN" sz="2000" b="1" dirty="0">
                <a:latin typeface="Microsoft YaHei" charset="-122"/>
                <a:ea typeface="Microsoft YaHei" charset="-122"/>
                <a:cs typeface="Microsoft YaHei" charset="-122"/>
              </a:rPr>
              <a:t>b</a:t>
            </a:r>
            <a:r>
              <a:rPr lang="zh-CN" altLang="en-US" sz="2000" b="1" dirty="0">
                <a:latin typeface="Microsoft YaHei" charset="-122"/>
                <a:ea typeface="Microsoft YaHei" charset="-122"/>
                <a:cs typeface="Microsoft YaHei" charset="-122"/>
              </a:rPr>
              <a:t>，标准规定</a:t>
            </a:r>
            <a:r>
              <a:rPr lang="en-US" altLang="zh-CN" sz="2000" b="1" dirty="0">
                <a:latin typeface="Microsoft YaHei" charset="-122"/>
                <a:ea typeface="Microsoft YaHei" charset="-122"/>
                <a:cs typeface="Microsoft YaHei" charset="-122"/>
              </a:rPr>
              <a:t>X2</a:t>
            </a:r>
            <a:r>
              <a:rPr lang="zh-CN" altLang="en-US" sz="2000" b="1" dirty="0">
                <a:latin typeface="Microsoft YaHei" charset="-122"/>
                <a:ea typeface="Microsoft YaHei" charset="-122"/>
                <a:cs typeface="Microsoft YaHei" charset="-122"/>
              </a:rPr>
              <a:t>在</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中的最大使用量为</a:t>
            </a:r>
            <a:r>
              <a:rPr lang="en-US" altLang="zh-CN" sz="2000" b="1" dirty="0">
                <a:latin typeface="Microsoft YaHei" charset="-122"/>
                <a:ea typeface="Microsoft YaHei" charset="-122"/>
                <a:cs typeface="Microsoft YaHei" charset="-122"/>
              </a:rPr>
              <a:t>b’,</a:t>
            </a:r>
            <a:r>
              <a:rPr lang="zh-CN" altLang="en-US" sz="2000" b="1" dirty="0">
                <a:latin typeface="Microsoft YaHei" charset="-122"/>
                <a:ea typeface="Microsoft YaHei" charset="-122"/>
                <a:cs typeface="Microsoft YaHei" charset="-122"/>
              </a:rPr>
              <a:t>应满足</a:t>
            </a:r>
            <a:r>
              <a:rPr lang="en-US" altLang="zh-CN" sz="2000" b="1" dirty="0">
                <a:latin typeface="Microsoft YaHei" charset="-122"/>
                <a:ea typeface="Microsoft YaHei" charset="-122"/>
                <a:cs typeface="Microsoft YaHei" charset="-122"/>
              </a:rPr>
              <a:t>a/</a:t>
            </a:r>
            <a:r>
              <a:rPr lang="en-US" altLang="zh-CN" sz="2000" b="1" dirty="0" err="1">
                <a:latin typeface="Microsoft YaHei" charset="-122"/>
                <a:ea typeface="Microsoft YaHei" charset="-122"/>
                <a:cs typeface="Microsoft YaHei" charset="-122"/>
              </a:rPr>
              <a:t>a’+b</a:t>
            </a:r>
            <a:r>
              <a:rPr lang="en-US" altLang="zh-CN" sz="2000" b="1" dirty="0">
                <a:latin typeface="Microsoft YaHei" charset="-122"/>
                <a:ea typeface="Microsoft YaHei" charset="-122"/>
                <a:cs typeface="Microsoft YaHei" charset="-122"/>
              </a:rPr>
              <a:t>/b’≤1</a:t>
            </a:r>
            <a:r>
              <a:rPr lang="zh-CN" altLang="en-US" sz="2000" b="1" dirty="0">
                <a:latin typeface="Microsoft YaHei" charset="-122"/>
                <a:ea typeface="Microsoft YaHei" charset="-122"/>
                <a:cs typeface="Microsoft YaHei" charset="-122"/>
              </a:rPr>
              <a:t>。</a:t>
            </a:r>
          </a:p>
        </p:txBody>
      </p:sp>
      <p:grpSp>
        <p:nvGrpSpPr>
          <p:cNvPr id="5" name="组 4"/>
          <p:cNvGrpSpPr/>
          <p:nvPr/>
        </p:nvGrpSpPr>
        <p:grpSpPr>
          <a:xfrm>
            <a:off x="1524000" y="3642640"/>
            <a:ext cx="940526" cy="418012"/>
            <a:chOff x="1894115" y="3389981"/>
            <a:chExt cx="940526" cy="418012"/>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943752" y="3401258"/>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a:solidFill>
                    <a:schemeClr val="bg1"/>
                  </a:solidFill>
                  <a:latin typeface="Microsoft YaHei" charset="-122"/>
                  <a:ea typeface="Microsoft YaHei" charset="-122"/>
                  <a:cs typeface="Microsoft YaHei" charset="-122"/>
                </a:rPr>
                <a:t>9</a:t>
              </a:r>
              <a:endParaRPr lang="zh-CN" altLang="en-US" sz="2000" dirty="0">
                <a:solidFill>
                  <a:schemeClr val="bg1"/>
                </a:solidFill>
              </a:endParaRPr>
            </a:p>
          </p:txBody>
        </p:sp>
      </p:grpSp>
      <p:sp>
        <p:nvSpPr>
          <p:cNvPr id="8" name="矩形 7"/>
          <p:cNvSpPr/>
          <p:nvPr/>
        </p:nvSpPr>
        <p:spPr>
          <a:xfrm>
            <a:off x="1004155" y="4071929"/>
            <a:ext cx="10491158" cy="2120902"/>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在某配料中检出了</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不允许添加的食品添加剂，应不要过早下滥用的结论，需依据配料的标签来分析，如该配料仅用于某类食品加工，应考虑配料中的添加剂是否由终产品带入。如山梨酸钾允许添加于熟肉制品中，最大使用量为</a:t>
            </a:r>
            <a:r>
              <a:rPr lang="en-US" altLang="zh-CN" b="1" dirty="0">
                <a:latin typeface="Microsoft YaHei" charset="-122"/>
                <a:ea typeface="Microsoft YaHei" charset="-122"/>
                <a:cs typeface="Microsoft YaHei" charset="-122"/>
              </a:rPr>
              <a:t>0.075 g/kg</a:t>
            </a:r>
            <a:r>
              <a:rPr lang="zh-CN" altLang="en-US" b="1" dirty="0">
                <a:latin typeface="Microsoft YaHei" charset="-122"/>
                <a:ea typeface="Microsoft YaHei" charset="-122"/>
                <a:cs typeface="Microsoft YaHei" charset="-122"/>
              </a:rPr>
              <a:t>，但不允许添加于裹粉中；某种标签上标注仅用于熟肉制品加工的裹粉，加工的熟肉中一般含有裹粉</a:t>
            </a:r>
            <a:r>
              <a:rPr lang="en-US" altLang="zh-CN" b="1" dirty="0">
                <a:latin typeface="Microsoft YaHei" charset="-122"/>
                <a:ea typeface="Microsoft YaHei" charset="-122"/>
                <a:cs typeface="Microsoft YaHei" charset="-122"/>
              </a:rPr>
              <a:t>50g/kg</a:t>
            </a:r>
            <a:r>
              <a:rPr lang="zh-CN" altLang="en-US" b="1" dirty="0">
                <a:latin typeface="Microsoft YaHei" charset="-122"/>
                <a:ea typeface="Microsoft YaHei" charset="-122"/>
                <a:cs typeface="Microsoft YaHei" charset="-122"/>
              </a:rPr>
              <a:t>，为工艺方便，可将山梨酸钾添加于裹粉中，那么该裹粉中山梨酸钾的含量一般≤</a:t>
            </a:r>
            <a:r>
              <a:rPr lang="en-US" altLang="zh-CN" b="1" dirty="0">
                <a:latin typeface="Microsoft YaHei" charset="-122"/>
                <a:ea typeface="Microsoft YaHei" charset="-122"/>
                <a:cs typeface="Microsoft YaHei" charset="-122"/>
              </a:rPr>
              <a:t>1.5g/kg</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0.075 g/kg÷50 g/kg</a:t>
            </a:r>
            <a:r>
              <a:rPr lang="zh-CN" altLang="en-US" b="1" dirty="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148640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41632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（三）表</a:t>
            </a:r>
            <a:r>
              <a:rPr lang="en-US" altLang="zh-CN" sz="2400" b="1" dirty="0">
                <a:latin typeface="Microsoft YaHei" charset="-122"/>
                <a:ea typeface="Microsoft YaHei" charset="-122"/>
                <a:cs typeface="Microsoft YaHei" charset="-122"/>
              </a:rPr>
              <a:t>A.2</a:t>
            </a:r>
            <a:r>
              <a:rPr lang="zh-CN" altLang="en-US" sz="2400" b="1" dirty="0">
                <a:latin typeface="Microsoft YaHei" charset="-122"/>
                <a:ea typeface="Microsoft YaHei" charset="-122"/>
                <a:cs typeface="Microsoft YaHei" charset="-122"/>
              </a:rPr>
              <a:t>主要规定</a:t>
            </a:r>
            <a:r>
              <a:rPr lang="zh-CN" altLang="en-US" sz="2400" b="1" dirty="0" smtClean="0">
                <a:latin typeface="Microsoft YaHei" charset="-122"/>
                <a:ea typeface="Microsoft YaHei" charset="-122"/>
                <a:cs typeface="Microsoft YaHei" charset="-122"/>
              </a:rPr>
              <a:t>内容</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“表</a:t>
            </a:r>
            <a:r>
              <a:rPr lang="en-US" altLang="zh-CN" sz="2000" b="1" dirty="0">
                <a:latin typeface="Microsoft YaHei" charset="-122"/>
                <a:ea typeface="Microsoft YaHei" charset="-122"/>
                <a:cs typeface="Microsoft YaHei" charset="-122"/>
              </a:rPr>
              <a:t>A.2</a:t>
            </a:r>
            <a:r>
              <a:rPr lang="zh-CN" altLang="en-US" sz="2000" b="1" dirty="0">
                <a:latin typeface="Microsoft YaHei" charset="-122"/>
                <a:ea typeface="Microsoft YaHei" charset="-122"/>
                <a:cs typeface="Microsoft YaHei" charset="-122"/>
              </a:rPr>
              <a:t>规定了可在各类食品（表</a:t>
            </a:r>
            <a:r>
              <a:rPr lang="en-US" altLang="zh-CN" sz="2000" b="1" dirty="0">
                <a:latin typeface="Microsoft YaHei" charset="-122"/>
                <a:ea typeface="Microsoft YaHei" charset="-122"/>
                <a:cs typeface="Microsoft YaHei" charset="-122"/>
              </a:rPr>
              <a:t>A.3</a:t>
            </a:r>
            <a:r>
              <a:rPr lang="zh-CN" altLang="en-US" sz="2000" b="1" dirty="0">
                <a:latin typeface="Microsoft YaHei" charset="-122"/>
                <a:ea typeface="Microsoft YaHei" charset="-122"/>
                <a:cs typeface="Microsoft YaHei" charset="-122"/>
              </a:rPr>
              <a:t>所列食品类别除外）中按生产需要适量使用的食品添加剂”。按照生产需要适量使用的食品添加剂按其名称汉语拼音字母顺序排序，附有序号、中英文名称、</a:t>
            </a:r>
            <a:r>
              <a:rPr lang="en-US" altLang="zh-CN" sz="2000" b="1" dirty="0">
                <a:latin typeface="Microsoft YaHei" charset="-122"/>
                <a:ea typeface="Microsoft YaHei" charset="-122"/>
                <a:cs typeface="Microsoft YaHei" charset="-122"/>
              </a:rPr>
              <a:t>CNS</a:t>
            </a:r>
            <a:r>
              <a:rPr lang="zh-CN" altLang="en-US" sz="2000" b="1" dirty="0">
                <a:latin typeface="Microsoft YaHei" charset="-122"/>
                <a:ea typeface="Microsoft YaHei" charset="-122"/>
                <a:cs typeface="Microsoft YaHei" charset="-122"/>
              </a:rPr>
              <a:t>号、</a:t>
            </a:r>
            <a:r>
              <a:rPr lang="en-US" altLang="zh-CN" sz="2000" b="1" dirty="0">
                <a:latin typeface="Microsoft YaHei" charset="-122"/>
                <a:ea typeface="Microsoft YaHei" charset="-122"/>
                <a:cs typeface="Microsoft YaHei" charset="-122"/>
              </a:rPr>
              <a:t>INS</a:t>
            </a:r>
            <a:r>
              <a:rPr lang="zh-CN" altLang="en-US" sz="2000" b="1" dirty="0">
                <a:latin typeface="Microsoft YaHei" charset="-122"/>
                <a:ea typeface="Microsoft YaHei" charset="-122"/>
                <a:cs typeface="Microsoft YaHei" charset="-122"/>
              </a:rPr>
              <a:t>号、功能等信息，见图</a:t>
            </a:r>
            <a:r>
              <a:rPr lang="en-US" altLang="zh-CN" sz="2000" b="1" dirty="0">
                <a:latin typeface="Microsoft YaHei" charset="-122"/>
                <a:ea typeface="Microsoft YaHei" charset="-122"/>
                <a:cs typeface="Microsoft YaHei" charset="-122"/>
              </a:rPr>
              <a:t>X-4</a:t>
            </a:r>
            <a:r>
              <a:rPr lang="zh-CN" altLang="en-US" sz="2000" b="1" dirty="0">
                <a:latin typeface="Microsoft YaHei" charset="-122"/>
                <a:ea typeface="Microsoft YaHei" charset="-122"/>
                <a:cs typeface="Microsoft YaHei" charset="-122"/>
              </a:rPr>
              <a:t>。“按生产需要适量使用”的含义是在良好生产工艺条件下加工食品，在达到预期效果的前提下尽量降低使用量，而非“随意”或无限制量添加。要注意的是，表</a:t>
            </a:r>
            <a:r>
              <a:rPr lang="en-US" altLang="zh-CN" sz="2000" b="1" dirty="0">
                <a:latin typeface="Microsoft YaHei" charset="-122"/>
                <a:ea typeface="Microsoft YaHei" charset="-122"/>
                <a:cs typeface="Microsoft YaHei" charset="-122"/>
              </a:rPr>
              <a:t>A.2</a:t>
            </a:r>
            <a:r>
              <a:rPr lang="zh-CN" altLang="en-US" sz="2000" b="1" dirty="0">
                <a:latin typeface="Microsoft YaHei" charset="-122"/>
                <a:ea typeface="Microsoft YaHei" charset="-122"/>
                <a:cs typeface="Microsoft YaHei" charset="-122"/>
              </a:rPr>
              <a:t>所列食品添加剂使用范围为除表</a:t>
            </a:r>
            <a:r>
              <a:rPr lang="en-US" altLang="zh-CN" sz="2000" b="1" dirty="0">
                <a:latin typeface="Microsoft YaHei" charset="-122"/>
                <a:ea typeface="Microsoft YaHei" charset="-122"/>
                <a:cs typeface="Microsoft YaHei" charset="-122"/>
              </a:rPr>
              <a:t>A.3</a:t>
            </a:r>
            <a:r>
              <a:rPr lang="zh-CN" altLang="en-US" sz="2000" b="1" dirty="0">
                <a:latin typeface="Microsoft YaHei" charset="-122"/>
                <a:ea typeface="Microsoft YaHei" charset="-122"/>
                <a:cs typeface="Microsoft YaHei" charset="-122"/>
              </a:rPr>
              <a:t>所列食品名单以外的食品类别。</a:t>
            </a:r>
          </a:p>
        </p:txBody>
      </p:sp>
      <p:pic>
        <p:nvPicPr>
          <p:cNvPr id="4" name="图片 3"/>
          <p:cNvPicPr>
            <a:picLocks noChangeAspect="1"/>
          </p:cNvPicPr>
          <p:nvPr/>
        </p:nvPicPr>
        <p:blipFill>
          <a:blip r:embed="rId2"/>
          <a:stretch>
            <a:fillRect/>
          </a:stretch>
        </p:blipFill>
        <p:spPr>
          <a:xfrm>
            <a:off x="2579571" y="4125797"/>
            <a:ext cx="8112470" cy="2275003"/>
          </a:xfrm>
          <a:prstGeom prst="rect">
            <a:avLst/>
          </a:prstGeom>
        </p:spPr>
      </p:pic>
    </p:spTree>
    <p:extLst>
      <p:ext uri="{BB962C8B-B14F-4D97-AF65-F5344CB8AC3E}">
        <p14:creationId xmlns:p14="http://schemas.microsoft.com/office/powerpoint/2010/main" val="76671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95465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（四）表</a:t>
            </a:r>
            <a:r>
              <a:rPr lang="en-US" altLang="zh-CN" sz="2400" b="1" dirty="0">
                <a:latin typeface="Microsoft YaHei" charset="-122"/>
                <a:ea typeface="Microsoft YaHei" charset="-122"/>
                <a:cs typeface="Microsoft YaHei" charset="-122"/>
              </a:rPr>
              <a:t>A.3</a:t>
            </a:r>
            <a:r>
              <a:rPr lang="zh-CN" altLang="en-US" sz="2400" b="1" dirty="0">
                <a:latin typeface="Microsoft YaHei" charset="-122"/>
                <a:ea typeface="Microsoft YaHei" charset="-122"/>
                <a:cs typeface="Microsoft YaHei" charset="-122"/>
              </a:rPr>
              <a:t>主要规定</a:t>
            </a:r>
            <a:r>
              <a:rPr lang="zh-CN" altLang="en-US" sz="2400" b="1" dirty="0" smtClean="0">
                <a:latin typeface="Microsoft YaHei" charset="-122"/>
                <a:ea typeface="Microsoft YaHei" charset="-122"/>
                <a:cs typeface="Microsoft YaHei" charset="-122"/>
              </a:rPr>
              <a:t>内容</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规定内容  表</a:t>
            </a:r>
            <a:r>
              <a:rPr lang="en-US" altLang="zh-CN" sz="2000" b="1" dirty="0">
                <a:latin typeface="Microsoft YaHei" charset="-122"/>
                <a:ea typeface="Microsoft YaHei" charset="-122"/>
                <a:cs typeface="Microsoft YaHei" charset="-122"/>
              </a:rPr>
              <a:t>A.3</a:t>
            </a:r>
            <a:r>
              <a:rPr lang="zh-CN" altLang="en-US" sz="2000" b="1" dirty="0">
                <a:latin typeface="Microsoft YaHei" charset="-122"/>
                <a:ea typeface="Microsoft YaHei" charset="-122"/>
                <a:cs typeface="Microsoft YaHei" charset="-122"/>
              </a:rPr>
              <a:t>规定了表</a:t>
            </a:r>
            <a:r>
              <a:rPr lang="en-US" altLang="zh-CN" sz="2000" b="1" dirty="0">
                <a:latin typeface="Microsoft YaHei" charset="-122"/>
                <a:ea typeface="Microsoft YaHei" charset="-122"/>
                <a:cs typeface="Microsoft YaHei" charset="-122"/>
              </a:rPr>
              <a:t>A.2</a:t>
            </a:r>
            <a:r>
              <a:rPr lang="zh-CN" altLang="en-US" sz="2000" b="1" dirty="0">
                <a:latin typeface="Microsoft YaHei" charset="-122"/>
                <a:ea typeface="Microsoft YaHei" charset="-122"/>
                <a:cs typeface="Microsoft YaHei" charset="-122"/>
              </a:rPr>
              <a:t>所例外的食品类别，这些食品类别使用添加剂时应符合表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中的规定。同时，这些食品类别不得使用表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的其上级食品类别中允许使用的食品添加剂。</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说明  该规定存在下面</a:t>
            </a: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种情形，以</a:t>
            </a:r>
            <a:r>
              <a:rPr lang="en-US" altLang="zh-CN" sz="2000" b="1" dirty="0">
                <a:latin typeface="Microsoft YaHei" charset="-122"/>
                <a:ea typeface="Microsoft YaHei" charset="-122"/>
                <a:cs typeface="Microsoft YaHei" charset="-122"/>
              </a:rPr>
              <a:t>12.09</a:t>
            </a:r>
            <a:r>
              <a:rPr lang="zh-CN" altLang="en-US" sz="2000" b="1" dirty="0">
                <a:latin typeface="Microsoft YaHei" charset="-122"/>
                <a:ea typeface="Microsoft YaHei" charset="-122"/>
                <a:cs typeface="Microsoft YaHei" charset="-122"/>
              </a:rPr>
              <a:t>盐及代盐制品、</a:t>
            </a:r>
            <a:r>
              <a:rPr lang="en-US" altLang="zh-CN" sz="2000" b="1" dirty="0">
                <a:latin typeface="Microsoft YaHei" charset="-122"/>
                <a:ea typeface="Microsoft YaHei" charset="-122"/>
                <a:cs typeface="Microsoft YaHei" charset="-122"/>
              </a:rPr>
              <a:t>13.01</a:t>
            </a:r>
            <a:r>
              <a:rPr lang="zh-CN" altLang="en-US" sz="2000" b="1" dirty="0">
                <a:latin typeface="Microsoft YaHei" charset="-122"/>
                <a:ea typeface="Microsoft YaHei" charset="-122"/>
                <a:cs typeface="Microsoft YaHei" charset="-122"/>
              </a:rPr>
              <a:t>婴幼儿配方食品这两种表</a:t>
            </a:r>
            <a:r>
              <a:rPr lang="en-US" altLang="zh-CN" sz="2000" b="1" dirty="0">
                <a:latin typeface="Microsoft YaHei" charset="-122"/>
                <a:ea typeface="Microsoft YaHei" charset="-122"/>
                <a:cs typeface="Microsoft YaHei" charset="-122"/>
              </a:rPr>
              <a:t>A.3</a:t>
            </a:r>
            <a:r>
              <a:rPr lang="zh-CN" altLang="en-US" sz="2000" b="1" dirty="0">
                <a:latin typeface="Microsoft YaHei" charset="-122"/>
                <a:ea typeface="Microsoft YaHei" charset="-122"/>
                <a:cs typeface="Microsoft YaHei" charset="-122"/>
              </a:rPr>
              <a:t>所列食品类别为例说明如下：</a:t>
            </a:r>
          </a:p>
        </p:txBody>
      </p:sp>
    </p:spTree>
    <p:extLst>
      <p:ext uri="{BB962C8B-B14F-4D97-AF65-F5344CB8AC3E}">
        <p14:creationId xmlns:p14="http://schemas.microsoft.com/office/powerpoint/2010/main" val="180161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（四）表</a:t>
            </a:r>
            <a:r>
              <a:rPr lang="en-US" altLang="zh-CN" sz="2400" b="1" dirty="0">
                <a:latin typeface="Microsoft YaHei" charset="-122"/>
                <a:ea typeface="Microsoft YaHei" charset="-122"/>
                <a:cs typeface="Microsoft YaHei" charset="-122"/>
              </a:rPr>
              <a:t>A.3</a:t>
            </a:r>
            <a:r>
              <a:rPr lang="zh-CN" altLang="en-US" sz="2400" b="1" dirty="0">
                <a:latin typeface="Microsoft YaHei" charset="-122"/>
                <a:ea typeface="Microsoft YaHei" charset="-122"/>
                <a:cs typeface="Microsoft YaHei" charset="-122"/>
              </a:rPr>
              <a:t>主要规定</a:t>
            </a:r>
            <a:r>
              <a:rPr lang="zh-CN" altLang="en-US" sz="2400" b="1" dirty="0" smtClean="0">
                <a:latin typeface="Microsoft YaHei" charset="-122"/>
                <a:ea typeface="Microsoft YaHei" charset="-122"/>
                <a:cs typeface="Microsoft YaHei" charset="-122"/>
              </a:rPr>
              <a:t>内容</a:t>
            </a:r>
            <a:endParaRPr lang="en-US" altLang="zh-CN" sz="2400" b="1" dirty="0" smtClean="0">
              <a:latin typeface="Microsoft YaHei" charset="-122"/>
              <a:ea typeface="Microsoft YaHei" charset="-122"/>
              <a:cs typeface="Microsoft YaHei" charset="-122"/>
            </a:endParaRPr>
          </a:p>
        </p:txBody>
      </p:sp>
      <p:grpSp>
        <p:nvGrpSpPr>
          <p:cNvPr id="5" name="组 4"/>
          <p:cNvGrpSpPr/>
          <p:nvPr/>
        </p:nvGrpSpPr>
        <p:grpSpPr>
          <a:xfrm>
            <a:off x="1380829" y="1725563"/>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10</a:t>
              </a:r>
              <a:endParaRPr lang="zh-CN" altLang="en-US" sz="2000" dirty="0">
                <a:solidFill>
                  <a:schemeClr val="bg1"/>
                </a:solidFill>
              </a:endParaRPr>
            </a:p>
          </p:txBody>
        </p:sp>
      </p:grpSp>
      <p:sp>
        <p:nvSpPr>
          <p:cNvPr id="8" name="矩形 7"/>
          <p:cNvSpPr/>
          <p:nvPr/>
        </p:nvSpPr>
        <p:spPr>
          <a:xfrm>
            <a:off x="898232" y="2159996"/>
            <a:ext cx="10491158" cy="1705403"/>
          </a:xfrm>
          <a:prstGeom prst="rect">
            <a:avLst/>
          </a:prstGeom>
        </p:spPr>
        <p:txBody>
          <a:bodyPr wrap="square">
            <a:spAutoFit/>
          </a:bodyPr>
          <a:lstStyle/>
          <a:p>
            <a:pPr indent="457200">
              <a:lnSpc>
                <a:spcPct val="150000"/>
              </a:lnSpc>
            </a:pPr>
            <a:r>
              <a:rPr lang="zh-CN" altLang="en-US" b="1" dirty="0" smtClean="0">
                <a:latin typeface="Microsoft YaHei" charset="-122"/>
                <a:ea typeface="Microsoft YaHei" charset="-122"/>
                <a:cs typeface="Microsoft YaHei" charset="-122"/>
              </a:rPr>
              <a:t>表</a:t>
            </a:r>
            <a:r>
              <a:rPr lang="en-US" altLang="zh-CN" b="1" dirty="0" smtClean="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食品使用表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所列食品添加剂 </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婴幼儿配方食品及其下级类别食品不能使用表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所列的食品添加剂，除非在表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中另有表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所列食品添加剂能用于</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规定，如柠檬酸在表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所列食品添加剂名单中，但表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规定柠檬酸可在</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中按生产需要适量使用，那么婴幼儿配方食品及其下级类别食品能按照表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规定使用柠檬酸。</a:t>
            </a:r>
          </a:p>
        </p:txBody>
      </p:sp>
      <p:grpSp>
        <p:nvGrpSpPr>
          <p:cNvPr id="9" name="组 8"/>
          <p:cNvGrpSpPr/>
          <p:nvPr/>
        </p:nvGrpSpPr>
        <p:grpSpPr>
          <a:xfrm>
            <a:off x="1457877" y="4068222"/>
            <a:ext cx="1015021" cy="423156"/>
            <a:chOff x="1856867" y="3384837"/>
            <a:chExt cx="1015021" cy="423156"/>
          </a:xfrm>
        </p:grpSpPr>
        <p:sp>
          <p:nvSpPr>
            <p:cNvPr id="11" name="圆角矩形 10"/>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11</a:t>
              </a:r>
              <a:endParaRPr lang="zh-CN" altLang="en-US" sz="2000" dirty="0">
                <a:solidFill>
                  <a:schemeClr val="bg1"/>
                </a:solidFill>
              </a:endParaRPr>
            </a:p>
          </p:txBody>
        </p:sp>
      </p:grpSp>
      <p:sp>
        <p:nvSpPr>
          <p:cNvPr id="13" name="矩形 12"/>
          <p:cNvSpPr/>
          <p:nvPr/>
        </p:nvSpPr>
        <p:spPr>
          <a:xfrm>
            <a:off x="975280" y="4502655"/>
            <a:ext cx="10491158" cy="170540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食品使用非表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所列食品添加剂 </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婴幼儿配方食品及其下级类别食品使用不列入表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的食品添加剂，也按照表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规定使用，如氢氧化钾并不在表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所列食品添加剂名单中，在表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规定氢氧化钾可在</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中按生产需要适量使用，那么婴幼儿配方食品及其下级类别食品能按照表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规定使用氢氧化钾。</a:t>
            </a:r>
          </a:p>
        </p:txBody>
      </p:sp>
    </p:spTree>
    <p:extLst>
      <p:ext uri="{BB962C8B-B14F-4D97-AF65-F5344CB8AC3E}">
        <p14:creationId xmlns:p14="http://schemas.microsoft.com/office/powerpoint/2010/main" val="400442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（四）表</a:t>
            </a:r>
            <a:r>
              <a:rPr lang="en-US" altLang="zh-CN" sz="2400" b="1" dirty="0">
                <a:latin typeface="Microsoft YaHei" charset="-122"/>
                <a:ea typeface="Microsoft YaHei" charset="-122"/>
                <a:cs typeface="Microsoft YaHei" charset="-122"/>
              </a:rPr>
              <a:t>A.3</a:t>
            </a:r>
            <a:r>
              <a:rPr lang="zh-CN" altLang="en-US" sz="2400" b="1" dirty="0">
                <a:latin typeface="Microsoft YaHei" charset="-122"/>
                <a:ea typeface="Microsoft YaHei" charset="-122"/>
                <a:cs typeface="Microsoft YaHei" charset="-122"/>
              </a:rPr>
              <a:t>主要规定</a:t>
            </a:r>
            <a:r>
              <a:rPr lang="zh-CN" altLang="en-US" sz="2400" b="1" dirty="0" smtClean="0">
                <a:latin typeface="Microsoft YaHei" charset="-122"/>
                <a:ea typeface="Microsoft YaHei" charset="-122"/>
                <a:cs typeface="Microsoft YaHei" charset="-122"/>
              </a:rPr>
              <a:t>内容</a:t>
            </a:r>
            <a:endParaRPr lang="en-US" altLang="zh-CN" sz="2400" b="1" dirty="0" smtClean="0">
              <a:latin typeface="Microsoft YaHei" charset="-122"/>
              <a:ea typeface="Microsoft YaHei" charset="-122"/>
              <a:cs typeface="Microsoft YaHei" charset="-122"/>
            </a:endParaRPr>
          </a:p>
        </p:txBody>
      </p:sp>
      <p:grpSp>
        <p:nvGrpSpPr>
          <p:cNvPr id="5" name="组 4"/>
          <p:cNvGrpSpPr/>
          <p:nvPr/>
        </p:nvGrpSpPr>
        <p:grpSpPr>
          <a:xfrm>
            <a:off x="1380829" y="1725563"/>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12</a:t>
              </a:r>
              <a:endParaRPr lang="zh-CN" altLang="en-US" sz="2000" dirty="0">
                <a:solidFill>
                  <a:schemeClr val="bg1"/>
                </a:solidFill>
              </a:endParaRPr>
            </a:p>
          </p:txBody>
        </p:sp>
      </p:grpSp>
      <p:sp>
        <p:nvSpPr>
          <p:cNvPr id="8" name="矩形 7"/>
          <p:cNvSpPr/>
          <p:nvPr/>
        </p:nvSpPr>
        <p:spPr>
          <a:xfrm>
            <a:off x="898232" y="2159996"/>
            <a:ext cx="10491158" cy="1289905"/>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食品不能使用表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中所列其上级食品使用的食品添加剂 </a:t>
            </a:r>
            <a:r>
              <a:rPr lang="en-US" altLang="zh-CN" b="1" dirty="0">
                <a:latin typeface="Microsoft YaHei" charset="-122"/>
                <a:ea typeface="Microsoft YaHei" charset="-122"/>
                <a:cs typeface="Microsoft YaHei" charset="-122"/>
              </a:rPr>
              <a:t>12.09</a:t>
            </a:r>
            <a:r>
              <a:rPr lang="zh-CN" altLang="en-US" b="1" dirty="0">
                <a:latin typeface="Microsoft YaHei" charset="-122"/>
                <a:ea typeface="Microsoft YaHei" charset="-122"/>
                <a:cs typeface="Microsoft YaHei" charset="-122"/>
              </a:rPr>
              <a:t>盐及代盐制品的上级是</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调味品，表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能使用的食品添加剂如姜黄、山梨糖醇等食品添加剂，均不能使用在</a:t>
            </a:r>
            <a:r>
              <a:rPr lang="en-US" altLang="zh-CN" b="1" dirty="0">
                <a:latin typeface="Microsoft YaHei" charset="-122"/>
                <a:ea typeface="Microsoft YaHei" charset="-122"/>
                <a:cs typeface="Microsoft YaHei" charset="-122"/>
              </a:rPr>
              <a:t>12.09</a:t>
            </a:r>
            <a:r>
              <a:rPr lang="zh-CN" altLang="en-US" b="1" dirty="0">
                <a:latin typeface="Microsoft YaHei" charset="-122"/>
                <a:ea typeface="Microsoft YaHei" charset="-122"/>
                <a:cs typeface="Microsoft YaHei" charset="-122"/>
              </a:rPr>
              <a:t>及其下级类别食品。</a:t>
            </a:r>
          </a:p>
        </p:txBody>
      </p:sp>
    </p:spTree>
    <p:extLst>
      <p:ext uri="{BB962C8B-B14F-4D97-AF65-F5344CB8AC3E}">
        <p14:creationId xmlns:p14="http://schemas.microsoft.com/office/powerpoint/2010/main" val="204664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41632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（五）表</a:t>
            </a:r>
            <a:r>
              <a:rPr lang="en-US" altLang="zh-CN" sz="2400" b="1" dirty="0">
                <a:latin typeface="Microsoft YaHei" charset="-122"/>
                <a:ea typeface="Microsoft YaHei" charset="-122"/>
                <a:cs typeface="Microsoft YaHei" charset="-122"/>
              </a:rPr>
              <a:t>A.1</a:t>
            </a:r>
            <a:r>
              <a:rPr lang="zh-CN" altLang="en-US" sz="2400" b="1" dirty="0">
                <a:latin typeface="Microsoft YaHei" charset="-122"/>
                <a:ea typeface="Microsoft YaHei" charset="-122"/>
                <a:cs typeface="Microsoft YaHei" charset="-122"/>
              </a:rPr>
              <a:t>和</a:t>
            </a:r>
            <a:r>
              <a:rPr lang="en-US" altLang="zh-CN" sz="2400" b="1" dirty="0">
                <a:latin typeface="Microsoft YaHei" charset="-122"/>
                <a:ea typeface="Microsoft YaHei" charset="-122"/>
                <a:cs typeface="Microsoft YaHei" charset="-122"/>
              </a:rPr>
              <a:t>A.2</a:t>
            </a:r>
            <a:r>
              <a:rPr lang="zh-CN" altLang="en-US" sz="2400" b="1" dirty="0">
                <a:latin typeface="Microsoft YaHei" charset="-122"/>
                <a:ea typeface="Microsoft YaHei" charset="-122"/>
                <a:cs typeface="Microsoft YaHei" charset="-122"/>
              </a:rPr>
              <a:t>的未规定</a:t>
            </a:r>
            <a:r>
              <a:rPr lang="zh-CN" altLang="en-US" sz="2400" b="1" dirty="0" smtClean="0">
                <a:latin typeface="Microsoft YaHei" charset="-122"/>
                <a:ea typeface="Microsoft YaHei" charset="-122"/>
                <a:cs typeface="Microsoft YaHei" charset="-122"/>
              </a:rPr>
              <a:t>项</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和表</a:t>
            </a:r>
            <a:r>
              <a:rPr lang="en-US" altLang="zh-CN" sz="2000" b="1" dirty="0">
                <a:latin typeface="Microsoft YaHei" charset="-122"/>
                <a:ea typeface="Microsoft YaHei" charset="-122"/>
                <a:cs typeface="Microsoft YaHei" charset="-122"/>
              </a:rPr>
              <a:t>A.2</a:t>
            </a:r>
            <a:r>
              <a:rPr lang="zh-CN" altLang="en-US" sz="2000" b="1" dirty="0">
                <a:latin typeface="Microsoft YaHei" charset="-122"/>
                <a:ea typeface="Microsoft YaHei" charset="-122"/>
                <a:cs typeface="Microsoft YaHei" charset="-122"/>
              </a:rPr>
              <a:t>未包括对食品用香料和用作食品工业用加工助剂的食品添加剂的有关规定”。食品用香料和食品工业用加工助剂是在附录</a:t>
            </a:r>
            <a:r>
              <a:rPr lang="en-US" altLang="zh-CN" sz="2000" b="1" dirty="0">
                <a:latin typeface="Microsoft YaHei" charset="-122"/>
                <a:ea typeface="Microsoft YaHei" charset="-122"/>
                <a:cs typeface="Microsoft YaHei" charset="-122"/>
              </a:rPr>
              <a:t>B</a:t>
            </a:r>
            <a:r>
              <a:rPr lang="zh-CN" altLang="en-US" sz="2000" b="1" dirty="0">
                <a:latin typeface="Microsoft YaHei" charset="-122"/>
                <a:ea typeface="Microsoft YaHei" charset="-122"/>
                <a:cs typeface="Microsoft YaHei" charset="-122"/>
              </a:rPr>
              <a:t>、附录</a:t>
            </a:r>
            <a:r>
              <a:rPr lang="en-US" altLang="zh-CN" sz="2000" b="1" dirty="0">
                <a:latin typeface="Microsoft YaHei" charset="-122"/>
                <a:ea typeface="Microsoft YaHei" charset="-122"/>
                <a:cs typeface="Microsoft YaHei" charset="-122"/>
              </a:rPr>
              <a:t>C</a:t>
            </a:r>
            <a:r>
              <a:rPr lang="zh-CN" altLang="en-US" sz="2000" b="1" dirty="0">
                <a:latin typeface="Microsoft YaHei" charset="-122"/>
                <a:ea typeface="Microsoft YaHei" charset="-122"/>
                <a:cs typeface="Microsoft YaHei" charset="-122"/>
              </a:rPr>
              <a:t>规定了使用原则，在表</a:t>
            </a:r>
            <a:r>
              <a:rPr lang="en-US" altLang="zh-CN" sz="2000" b="1" dirty="0">
                <a:latin typeface="Microsoft YaHei" charset="-122"/>
                <a:ea typeface="Microsoft YaHei" charset="-122"/>
                <a:cs typeface="Microsoft YaHei" charset="-122"/>
              </a:rPr>
              <a:t>B.1</a:t>
            </a:r>
            <a:r>
              <a:rPr lang="zh-CN" altLang="en-US"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B.2</a:t>
            </a:r>
            <a:r>
              <a:rPr lang="zh-CN" altLang="en-US"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B.3</a:t>
            </a:r>
            <a:r>
              <a:rPr lang="zh-CN" altLang="en-US" sz="2000" b="1" dirty="0">
                <a:latin typeface="Microsoft YaHei" charset="-122"/>
                <a:ea typeface="Microsoft YaHei" charset="-122"/>
                <a:cs typeface="Microsoft YaHei" charset="-122"/>
              </a:rPr>
              <a:t>和表</a:t>
            </a:r>
            <a:r>
              <a:rPr lang="en-US" altLang="zh-CN" sz="2000" b="1" dirty="0">
                <a:latin typeface="Microsoft YaHei" charset="-122"/>
                <a:ea typeface="Microsoft YaHei" charset="-122"/>
                <a:cs typeface="Microsoft YaHei" charset="-122"/>
              </a:rPr>
              <a:t>C.1</a:t>
            </a:r>
            <a:r>
              <a:rPr lang="zh-CN" altLang="en-US"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C.2</a:t>
            </a:r>
            <a:r>
              <a:rPr lang="zh-CN" altLang="en-US"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C.3</a:t>
            </a:r>
            <a:r>
              <a:rPr lang="zh-CN" altLang="en-US" sz="2000" b="1" dirty="0">
                <a:latin typeface="Microsoft YaHei" charset="-122"/>
                <a:ea typeface="Microsoft YaHei" charset="-122"/>
                <a:cs typeface="Microsoft YaHei" charset="-122"/>
              </a:rPr>
              <a:t>中规定了使用名单和使用的食品类别。要注意的是，有些食品添加剂会兼有食品用香料或食品工业用加工助剂的属性，如苯甲酸既是防腐剂又是食品用香料，氢氧化钾既是酸度调节剂又是加工助剂，需要根据其在食品加工中发挥的添加功能，在相应附表中查询使用规定。</a:t>
            </a:r>
          </a:p>
        </p:txBody>
      </p:sp>
    </p:spTree>
    <p:extLst>
      <p:ext uri="{BB962C8B-B14F-4D97-AF65-F5344CB8AC3E}">
        <p14:creationId xmlns:p14="http://schemas.microsoft.com/office/powerpoint/2010/main" val="93608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八、食品添加剂的使用规定</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（六）“功能栏”供使用</a:t>
            </a:r>
            <a:r>
              <a:rPr lang="zh-CN" altLang="en-US" sz="2400" b="1" dirty="0" smtClean="0">
                <a:latin typeface="Microsoft YaHei" charset="-122"/>
                <a:ea typeface="Microsoft YaHei" charset="-122"/>
                <a:cs typeface="Microsoft YaHei" charset="-122"/>
              </a:rPr>
              <a:t>参考</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“上述各表中的‘功能栏’为该添加剂的主要功能，供使用时参考”。表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和表</a:t>
            </a:r>
            <a:r>
              <a:rPr lang="en-US" altLang="zh-CN" sz="2000" b="1" dirty="0">
                <a:latin typeface="Microsoft YaHei" charset="-122"/>
                <a:ea typeface="Microsoft YaHei" charset="-122"/>
                <a:cs typeface="Microsoft YaHei" charset="-122"/>
              </a:rPr>
              <a:t>A.2</a:t>
            </a:r>
            <a:r>
              <a:rPr lang="zh-CN" altLang="en-US" sz="2000" b="1" dirty="0">
                <a:latin typeface="Microsoft YaHei" charset="-122"/>
                <a:ea typeface="Microsoft YaHei" charset="-122"/>
                <a:cs typeface="Microsoft YaHei" charset="-122"/>
              </a:rPr>
              <a:t>在食品添加剂功能栏中规定的功能，仅为主要功能，并不是全部功能的列举，且添加剂最终在某食品中发挥的功能由该产品实际生产工艺和使用情况决定。</a:t>
            </a:r>
          </a:p>
        </p:txBody>
      </p:sp>
      <p:grpSp>
        <p:nvGrpSpPr>
          <p:cNvPr id="5" name="组 4"/>
          <p:cNvGrpSpPr/>
          <p:nvPr/>
        </p:nvGrpSpPr>
        <p:grpSpPr>
          <a:xfrm>
            <a:off x="1380829" y="3063474"/>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13</a:t>
              </a:r>
              <a:endParaRPr lang="zh-CN" altLang="en-US" sz="2000" dirty="0">
                <a:solidFill>
                  <a:schemeClr val="bg1"/>
                </a:solidFill>
              </a:endParaRPr>
            </a:p>
          </p:txBody>
        </p:sp>
      </p:grpSp>
      <p:sp>
        <p:nvSpPr>
          <p:cNvPr id="8" name="矩形 7"/>
          <p:cNvSpPr/>
          <p:nvPr/>
        </p:nvSpPr>
        <p:spPr>
          <a:xfrm>
            <a:off x="898232" y="3497907"/>
            <a:ext cx="10491158"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乳酸钠具有水分保持剂、酸度调节剂、抗氧化剂、膨松剂、增稠剂、稳定剂等功能，它在熟肉制品加工中发挥水分保持剂的作用，在乳酸饮料加工中发挥酸度调节剂的作用，在糕点加工中发挥膨松剂和水分保持剂的作用，在干酪类食品中发挥增稠剂和稳定剂的作用，说明同一食品添加剂在不同工艺的食品类别发挥的功能是不同的；二氧化碳仅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中有使用规定，其功能为防腐剂，按照规定可使用于碳酸饮料加工，但它在碳酸饮料加工中发挥的主要功能是酸度调节剂，说明表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仅规定其主要功能，只供使用时参考，具体功能要看其实际使用情况。</a:t>
            </a:r>
          </a:p>
        </p:txBody>
      </p:sp>
    </p:spTree>
    <p:extLst>
      <p:ext uri="{BB962C8B-B14F-4D97-AF65-F5344CB8AC3E}">
        <p14:creationId xmlns:p14="http://schemas.microsoft.com/office/powerpoint/2010/main" val="210439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41632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（一）食品用香料、香精的</a:t>
            </a:r>
            <a:r>
              <a:rPr lang="zh-CN" altLang="en-US" sz="2400" b="1" dirty="0" smtClean="0">
                <a:latin typeface="Microsoft YaHei" charset="-122"/>
                <a:ea typeface="Microsoft YaHei" charset="-122"/>
                <a:cs typeface="Microsoft YaHei" charset="-122"/>
              </a:rPr>
              <a:t>定义</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食品用香料是生产食品用香精的主要原料，在食品中赋予、改善或提高食品的香味，只产生咸味、甜味或酸味的物质除外；食品用香料包括食品用天然香料、食品用合成香料、烟熏香味料等，一般配制成食品用香精后用于食品加香，部分也可直接用于食品加香。食品用香精是由食品用香料和（或）食品用热加工香味料与食品用香精辅料组成的用来起香味作用的浓缩调配混合物（只产生咸味、甜味或酸味的配制品除外），它含有或不含有食品用香精辅料；通常它们不直接用于消费，而是用于食品加工。</a:t>
            </a:r>
          </a:p>
        </p:txBody>
      </p:sp>
    </p:spTree>
    <p:extLst>
      <p:ext uri="{BB962C8B-B14F-4D97-AF65-F5344CB8AC3E}">
        <p14:creationId xmlns:p14="http://schemas.microsoft.com/office/powerpoint/2010/main" val="1622864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361946"/>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（二）食品用香料、香精的使用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使用目的  使用食品用香料、香精是产生、改变或提高食品的风味，即“加香”；香料一般配制成香精后使用，但有少数品种的香料如香兰素、乙基香兰素、香荚兰豆浸膏（提取物）可直接用于食品加香。</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使用范围及使用量  食品用香料、香精在各类食品中按生产需要适量使用，表</a:t>
            </a:r>
            <a:r>
              <a:rPr lang="en-US" altLang="zh-CN" sz="2000" b="1" dirty="0">
                <a:latin typeface="Microsoft YaHei" charset="-122"/>
                <a:ea typeface="Microsoft YaHei" charset="-122"/>
                <a:cs typeface="Microsoft YaHei" charset="-122"/>
              </a:rPr>
              <a:t>B.1</a:t>
            </a:r>
            <a:r>
              <a:rPr lang="zh-CN" altLang="en-US" sz="2000" b="1" dirty="0">
                <a:latin typeface="Microsoft YaHei" charset="-122"/>
                <a:ea typeface="Microsoft YaHei" charset="-122"/>
                <a:cs typeface="Microsoft YaHei" charset="-122"/>
              </a:rPr>
              <a:t>所列食品类别及其下级类别食品一般没有使用食品用香料、香精的必要，除非法律、法规或国家食品安全标准另有规定。</a:t>
            </a:r>
          </a:p>
        </p:txBody>
      </p:sp>
    </p:spTree>
    <p:extLst>
      <p:ext uri="{BB962C8B-B14F-4D97-AF65-F5344CB8AC3E}">
        <p14:creationId xmlns:p14="http://schemas.microsoft.com/office/powerpoint/2010/main" val="199991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（二）食品用香料、香精的使用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p:txBody>
      </p:sp>
      <p:grpSp>
        <p:nvGrpSpPr>
          <p:cNvPr id="5" name="组 4"/>
          <p:cNvGrpSpPr/>
          <p:nvPr/>
        </p:nvGrpSpPr>
        <p:grpSpPr>
          <a:xfrm>
            <a:off x="1380829" y="1714286"/>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14</a:t>
              </a:r>
              <a:endParaRPr lang="zh-CN" altLang="en-US" sz="2000" dirty="0">
                <a:solidFill>
                  <a:schemeClr val="bg1"/>
                </a:solidFill>
              </a:endParaRPr>
            </a:p>
          </p:txBody>
        </p:sp>
      </p:grpSp>
      <p:sp>
        <p:nvSpPr>
          <p:cNvPr id="8" name="矩形 7"/>
          <p:cNvSpPr/>
          <p:nvPr/>
        </p:nvSpPr>
        <p:spPr>
          <a:xfrm>
            <a:off x="898232" y="2148719"/>
            <a:ext cx="10491158" cy="1289905"/>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较大婴儿和幼儿配方食品属于</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婴幼儿配方食品，其列入了表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名单中，但食品安全国家标准</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的</a:t>
            </a:r>
            <a:r>
              <a:rPr lang="en-US" altLang="zh-CN" b="1" dirty="0">
                <a:latin typeface="Microsoft YaHei" charset="-122"/>
                <a:ea typeface="Microsoft YaHei" charset="-122"/>
                <a:cs typeface="Microsoft YaHei" charset="-122"/>
              </a:rPr>
              <a:t>P120</a:t>
            </a:r>
            <a:r>
              <a:rPr lang="zh-CN" altLang="en-US" b="1" dirty="0">
                <a:latin typeface="Microsoft YaHei" charset="-122"/>
                <a:ea typeface="Microsoft YaHei" charset="-122"/>
                <a:cs typeface="Microsoft YaHei" charset="-122"/>
              </a:rPr>
              <a:t>另有规定，那么较大婴儿和幼儿配方食品可以按照</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规定的最大使用量添加香兰素、乙基香兰素、香荚兰豆浸膏（提取物），详见图</a:t>
            </a:r>
            <a:r>
              <a:rPr lang="en-US" altLang="zh-CN" b="1" dirty="0">
                <a:latin typeface="Microsoft YaHei" charset="-122"/>
                <a:ea typeface="Microsoft YaHei" charset="-122"/>
                <a:cs typeface="Microsoft YaHei" charset="-122"/>
              </a:rPr>
              <a:t>X-5</a:t>
            </a:r>
            <a:r>
              <a:rPr lang="zh-CN" altLang="en-US" b="1" dirty="0">
                <a:latin typeface="Microsoft YaHei" charset="-122"/>
                <a:ea typeface="Microsoft YaHei" charset="-122"/>
                <a:cs typeface="Microsoft YaHei" charset="-122"/>
              </a:rPr>
              <a:t>。</a:t>
            </a:r>
          </a:p>
        </p:txBody>
      </p:sp>
      <p:pic>
        <p:nvPicPr>
          <p:cNvPr id="4" name="图片 3"/>
          <p:cNvPicPr>
            <a:picLocks noChangeAspect="1"/>
          </p:cNvPicPr>
          <p:nvPr/>
        </p:nvPicPr>
        <p:blipFill>
          <a:blip r:embed="rId2"/>
          <a:stretch>
            <a:fillRect/>
          </a:stretch>
        </p:blipFill>
        <p:spPr>
          <a:xfrm>
            <a:off x="1776951" y="3594280"/>
            <a:ext cx="8693510" cy="3076165"/>
          </a:xfrm>
          <a:prstGeom prst="rect">
            <a:avLst/>
          </a:prstGeom>
        </p:spPr>
      </p:pic>
    </p:spTree>
    <p:extLst>
      <p:ext uri="{BB962C8B-B14F-4D97-AF65-F5344CB8AC3E}">
        <p14:creationId xmlns:p14="http://schemas.microsoft.com/office/powerpoint/2010/main" val="1454588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49299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（二）食品用香料、香精的使用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对配制香精用的香料品种的规定  配制食品用香精用的食品用香料品种在本标准中已有规定，且经过安全性评价；经物理方法、酶法或微生物法从动植物来源食品制得的香味特性物质或天然香味复合物，不需要经过安全性评价，也不列入本标准管理，直接可以配制食品用香精</a:t>
            </a:r>
            <a:r>
              <a:rPr lang="zh-CN" altLang="en-US" sz="2000" b="1" dirty="0" smtClean="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62468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（二）食品用香料、香精的使用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smtClean="0">
                <a:latin typeface="Microsoft YaHei" charset="-122"/>
                <a:ea typeface="Microsoft YaHei" charset="-122"/>
                <a:cs typeface="Microsoft YaHei" charset="-122"/>
              </a:rPr>
              <a:t>4.</a:t>
            </a:r>
            <a:r>
              <a:rPr lang="zh-CN" altLang="en-US" sz="2000" b="1" dirty="0" smtClean="0">
                <a:latin typeface="Microsoft YaHei" charset="-122"/>
                <a:ea typeface="Microsoft YaHei" charset="-122"/>
                <a:cs typeface="Microsoft YaHei" charset="-122"/>
              </a:rPr>
              <a:t>对兼具食品添加剂功能的香料的规定  “具有其他食品添加剂功能的食品用香料，在食品中发挥其他食品添加剂功能时，应符合本标准的规定。如：苯甲酸、肉桂醛、瓜拉纳提取物、双乙酸钠（又名二醋酸钠）、琥珀酸二钠、磷酸三钙、氨基酸等”。以苯甲酸为例说明如下：</a:t>
            </a:r>
            <a:endParaRPr lang="zh-CN" altLang="en-US" sz="2000" b="1" dirty="0">
              <a:latin typeface="Microsoft YaHei" charset="-122"/>
              <a:ea typeface="Microsoft YaHei" charset="-122"/>
              <a:cs typeface="Microsoft YaHei" charset="-122"/>
            </a:endParaRPr>
          </a:p>
        </p:txBody>
      </p:sp>
      <p:grpSp>
        <p:nvGrpSpPr>
          <p:cNvPr id="5" name="组 4"/>
          <p:cNvGrpSpPr/>
          <p:nvPr/>
        </p:nvGrpSpPr>
        <p:grpSpPr>
          <a:xfrm>
            <a:off x="1486752" y="3164554"/>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15</a:t>
              </a:r>
              <a:endParaRPr lang="zh-CN" altLang="en-US" sz="2000" dirty="0">
                <a:solidFill>
                  <a:schemeClr val="bg1"/>
                </a:solidFill>
              </a:endParaRPr>
            </a:p>
          </p:txBody>
        </p:sp>
      </p:grpSp>
      <p:sp>
        <p:nvSpPr>
          <p:cNvPr id="8" name="矩形 7"/>
          <p:cNvSpPr/>
          <p:nvPr/>
        </p:nvSpPr>
        <p:spPr>
          <a:xfrm>
            <a:off x="1004155" y="3598987"/>
            <a:ext cx="10491158" cy="1289905"/>
          </a:xfrm>
          <a:prstGeom prst="rect">
            <a:avLst/>
          </a:prstGeom>
        </p:spPr>
        <p:txBody>
          <a:bodyPr wrap="square">
            <a:spAutoFit/>
          </a:bodyPr>
          <a:lstStyle/>
          <a:p>
            <a:pPr indent="457200">
              <a:lnSpc>
                <a:spcPct val="150000"/>
              </a:lnSpc>
            </a:pP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的表</a:t>
            </a:r>
            <a:r>
              <a:rPr lang="en-US" altLang="zh-CN" b="1" dirty="0">
                <a:latin typeface="Microsoft YaHei" charset="-122"/>
                <a:ea typeface="Microsoft YaHei" charset="-122"/>
                <a:cs typeface="Microsoft YaHei" charset="-122"/>
              </a:rPr>
              <a:t>B.3</a:t>
            </a:r>
            <a:r>
              <a:rPr lang="zh-CN" altLang="en-US" b="1" dirty="0">
                <a:latin typeface="Microsoft YaHei" charset="-122"/>
                <a:ea typeface="Microsoft YaHei" charset="-122"/>
                <a:cs typeface="Microsoft YaHei" charset="-122"/>
              </a:rPr>
              <a:t>中有苯甲酸，故苯甲酸可作为食用香料使用；同时，表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中也列出了可作为防腐剂使用的苯甲酸。当苯甲酸在食品中发挥香料功能时，应符合附录</a:t>
            </a:r>
            <a:r>
              <a:rPr lang="en-US" altLang="zh-CN" b="1" dirty="0">
                <a:latin typeface="Microsoft YaHei" charset="-122"/>
                <a:ea typeface="Microsoft YaHei" charset="-122"/>
                <a:cs typeface="Microsoft YaHei" charset="-122"/>
              </a:rPr>
              <a:t>B</a:t>
            </a:r>
            <a:r>
              <a:rPr lang="zh-CN" altLang="en-US" b="1" dirty="0">
                <a:latin typeface="Microsoft YaHei" charset="-122"/>
                <a:ea typeface="Microsoft YaHei" charset="-122"/>
                <a:cs typeface="Microsoft YaHei" charset="-122"/>
              </a:rPr>
              <a:t>的规定；发挥防腐剂作用时，应符合附录</a:t>
            </a:r>
            <a:r>
              <a:rPr lang="en-US" altLang="zh-CN" b="1" dirty="0">
                <a:latin typeface="Microsoft YaHei" charset="-122"/>
                <a:ea typeface="Microsoft YaHei" charset="-122"/>
                <a:cs typeface="Microsoft YaHei" charset="-122"/>
              </a:rPr>
              <a:t>A</a:t>
            </a:r>
            <a:r>
              <a:rPr lang="zh-CN" altLang="en-US" b="1" dirty="0">
                <a:latin typeface="Microsoft YaHei" charset="-122"/>
                <a:ea typeface="Microsoft YaHei" charset="-122"/>
                <a:cs typeface="Microsoft YaHei" charset="-122"/>
              </a:rPr>
              <a:t>规定。</a:t>
            </a:r>
          </a:p>
        </p:txBody>
      </p:sp>
    </p:spTree>
    <p:extLst>
      <p:ext uri="{BB962C8B-B14F-4D97-AF65-F5344CB8AC3E}">
        <p14:creationId xmlns:p14="http://schemas.microsoft.com/office/powerpoint/2010/main" val="1771434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433965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（二）食品用香料、香精的使用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5.</a:t>
            </a:r>
            <a:r>
              <a:rPr lang="zh-CN" altLang="en-US" sz="2000" b="1" dirty="0">
                <a:latin typeface="Microsoft YaHei" charset="-122"/>
                <a:ea typeface="Microsoft YaHei" charset="-122"/>
                <a:cs typeface="Microsoft YaHei" charset="-122"/>
              </a:rPr>
              <a:t>香精辅料要求  食品用香精允许添加的辅料（包括食品和食品添加剂）应符合</a:t>
            </a:r>
            <a:r>
              <a:rPr lang="en-US" altLang="zh-CN" sz="2000" b="1" dirty="0">
                <a:latin typeface="Microsoft YaHei" charset="-122"/>
                <a:ea typeface="Microsoft YaHei" charset="-122"/>
                <a:cs typeface="Microsoft YaHei" charset="-122"/>
              </a:rPr>
              <a:t>GB 30616-2014《</a:t>
            </a:r>
            <a:r>
              <a:rPr lang="zh-CN" altLang="en-US" sz="2000" b="1" dirty="0">
                <a:latin typeface="Microsoft YaHei" charset="-122"/>
                <a:ea typeface="Microsoft YaHei" charset="-122"/>
                <a:cs typeface="Microsoft YaHei" charset="-122"/>
              </a:rPr>
              <a:t>食品安全国家标准 食品用香精</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的有关规定，辅料在达到预期目的的前提下应尽可能减少使用品种和量，且不应在香精所添加的食品中发挥功能作用。</a:t>
            </a:r>
          </a:p>
          <a:p>
            <a:pPr indent="457200">
              <a:lnSpc>
                <a:spcPct val="150000"/>
              </a:lnSpc>
            </a:pPr>
            <a:r>
              <a:rPr lang="en-US" altLang="zh-CN" sz="2000" b="1" dirty="0">
                <a:latin typeface="Microsoft YaHei" charset="-122"/>
                <a:ea typeface="Microsoft YaHei" charset="-122"/>
                <a:cs typeface="Microsoft YaHei" charset="-122"/>
              </a:rPr>
              <a:t>6.</a:t>
            </a:r>
            <a:r>
              <a:rPr lang="zh-CN" altLang="en-US" sz="2000" b="1" dirty="0">
                <a:latin typeface="Microsoft YaHei" charset="-122"/>
                <a:ea typeface="Microsoft YaHei" charset="-122"/>
                <a:cs typeface="Microsoft YaHei" charset="-122"/>
              </a:rPr>
              <a:t>香精标签  食品用香精的标签应符合</a:t>
            </a:r>
            <a:r>
              <a:rPr lang="en-US" altLang="zh-CN" sz="2000" b="1" dirty="0">
                <a:latin typeface="Microsoft YaHei" charset="-122"/>
                <a:ea typeface="Microsoft YaHei" charset="-122"/>
                <a:cs typeface="Microsoft YaHei" charset="-122"/>
              </a:rPr>
              <a:t>GB 29924-2013《</a:t>
            </a:r>
            <a:r>
              <a:rPr lang="zh-CN" altLang="en-US" sz="2000" b="1" dirty="0">
                <a:latin typeface="Microsoft YaHei" charset="-122"/>
                <a:ea typeface="Microsoft YaHei" charset="-122"/>
                <a:cs typeface="Microsoft YaHei" charset="-122"/>
              </a:rPr>
              <a:t>食品安全国家标准 食品添加剂标识通则</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GB 30616-2014《</a:t>
            </a:r>
            <a:r>
              <a:rPr lang="zh-CN" altLang="en-US" sz="2000" b="1" dirty="0">
                <a:latin typeface="Microsoft YaHei" charset="-122"/>
                <a:ea typeface="Microsoft YaHei" charset="-122"/>
                <a:cs typeface="Microsoft YaHei" charset="-122"/>
              </a:rPr>
              <a:t>食品安全国家标准 食品用香精</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等相关标准的规定。</a:t>
            </a:r>
          </a:p>
          <a:p>
            <a:pPr indent="457200">
              <a:lnSpc>
                <a:spcPct val="150000"/>
              </a:lnSpc>
            </a:pPr>
            <a:r>
              <a:rPr lang="en-US" altLang="zh-CN" sz="2000" b="1" dirty="0">
                <a:latin typeface="Microsoft YaHei" charset="-122"/>
                <a:ea typeface="Microsoft YaHei" charset="-122"/>
                <a:cs typeface="Microsoft YaHei" charset="-122"/>
              </a:rPr>
              <a:t>7.</a:t>
            </a:r>
            <a:r>
              <a:rPr lang="zh-CN" altLang="en-US" sz="2000" b="1" dirty="0">
                <a:latin typeface="Microsoft YaHei" charset="-122"/>
                <a:ea typeface="Microsoft YaHei" charset="-122"/>
                <a:cs typeface="Microsoft YaHei" charset="-122"/>
              </a:rPr>
              <a:t>加香食品标示  在</a:t>
            </a:r>
            <a:r>
              <a:rPr lang="en-US" altLang="zh-CN" sz="2000" b="1" dirty="0">
                <a:latin typeface="Microsoft YaHei" charset="-122"/>
                <a:ea typeface="Microsoft YaHei" charset="-122"/>
                <a:cs typeface="Microsoft YaHei" charset="-122"/>
              </a:rPr>
              <a:t>GB 7718-2011</a:t>
            </a:r>
            <a:r>
              <a:rPr lang="zh-CN" altLang="en-US" sz="2000" b="1" dirty="0">
                <a:latin typeface="Microsoft YaHei" charset="-122"/>
                <a:ea typeface="Microsoft YaHei" charset="-122"/>
                <a:cs typeface="Microsoft YaHei" charset="-122"/>
              </a:rPr>
              <a:t>的问答中规定：使用食品用香精、食品用香料的食品，可以在配料表中标示该香精香料的通用名称，也可标示为“食品用香精”，或者“食品用香料”，或者“食品用香精香料”。</a:t>
            </a:r>
          </a:p>
        </p:txBody>
      </p:sp>
    </p:spTree>
    <p:extLst>
      <p:ext uri="{BB962C8B-B14F-4D97-AF65-F5344CB8AC3E}">
        <p14:creationId xmlns:p14="http://schemas.microsoft.com/office/powerpoint/2010/main" val="202572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87798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（三）食品用香料</a:t>
            </a:r>
            <a:r>
              <a:rPr lang="zh-CN" altLang="en-US" sz="2400" b="1" dirty="0" smtClean="0">
                <a:latin typeface="Microsoft YaHei" charset="-122"/>
                <a:ea typeface="Microsoft YaHei" charset="-122"/>
                <a:cs typeface="Microsoft YaHei" charset="-122"/>
              </a:rPr>
              <a:t>名单</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“食品用香料包括天然香料和合成香料两种，允许使用的食品用天然香料名单见表</a:t>
            </a:r>
            <a:r>
              <a:rPr lang="en-US" altLang="zh-CN" sz="2000" b="1" dirty="0">
                <a:latin typeface="Microsoft YaHei" charset="-122"/>
                <a:ea typeface="Microsoft YaHei" charset="-122"/>
                <a:cs typeface="Microsoft YaHei" charset="-122"/>
              </a:rPr>
              <a:t>B.2</a:t>
            </a:r>
            <a:r>
              <a:rPr lang="zh-CN" altLang="en-US" sz="2000" b="1" dirty="0">
                <a:latin typeface="Microsoft YaHei" charset="-122"/>
                <a:ea typeface="Microsoft YaHei" charset="-122"/>
                <a:cs typeface="Microsoft YaHei" charset="-122"/>
              </a:rPr>
              <a:t>，允许使用的食品用合成香料名单见表</a:t>
            </a:r>
            <a:r>
              <a:rPr lang="en-US" altLang="zh-CN" sz="2000" b="1" dirty="0">
                <a:latin typeface="Microsoft YaHei" charset="-122"/>
                <a:ea typeface="Microsoft YaHei" charset="-122"/>
                <a:cs typeface="Microsoft YaHei" charset="-122"/>
              </a:rPr>
              <a:t>B.3”</a:t>
            </a:r>
            <a:r>
              <a:rPr lang="zh-CN" altLang="en-US" sz="2000" b="1" dirty="0">
                <a:latin typeface="Microsoft YaHei" charset="-122"/>
                <a:ea typeface="Microsoft YaHei" charset="-122"/>
                <a:cs typeface="Microsoft YaHei" charset="-122"/>
              </a:rPr>
              <a:t>。在使用允许名单的食品用香料时，应注意以下信息：</a:t>
            </a: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食品用香料名单不包括香辛料  </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食品用香料名单包含五项信息  包括序号、编码、中文名称、英文名称、</a:t>
            </a:r>
            <a:r>
              <a:rPr lang="en-US" altLang="zh-CN" sz="2000" b="1" dirty="0">
                <a:latin typeface="Microsoft YaHei" charset="-122"/>
                <a:ea typeface="Microsoft YaHei" charset="-122"/>
                <a:cs typeface="Microsoft YaHei" charset="-122"/>
              </a:rPr>
              <a:t>FEMA</a:t>
            </a:r>
            <a:r>
              <a:rPr lang="zh-CN" altLang="en-US" sz="2000" b="1" dirty="0">
                <a:latin typeface="Microsoft YaHei" charset="-122"/>
                <a:ea typeface="Microsoft YaHei" charset="-122"/>
                <a:cs typeface="Microsoft YaHei" charset="-122"/>
              </a:rPr>
              <a:t>编号五项信息，其中编码前有“</a:t>
            </a:r>
            <a:r>
              <a:rPr lang="en-US" altLang="zh-CN" sz="2000" b="1" dirty="0">
                <a:latin typeface="Microsoft YaHei" charset="-122"/>
                <a:ea typeface="Microsoft YaHei" charset="-122"/>
                <a:cs typeface="Microsoft YaHei" charset="-122"/>
              </a:rPr>
              <a:t>N”“S”</a:t>
            </a:r>
            <a:r>
              <a:rPr lang="zh-CN" altLang="en-US" sz="2000" b="1" dirty="0">
                <a:latin typeface="Microsoft YaHei" charset="-122"/>
                <a:ea typeface="Microsoft YaHei" charset="-122"/>
                <a:cs typeface="Microsoft YaHei" charset="-122"/>
              </a:rPr>
              <a:t>带头，分别表示天然香料、合成香料，“</a:t>
            </a:r>
            <a:r>
              <a:rPr lang="en-US" altLang="zh-CN" sz="2000" b="1" dirty="0">
                <a:latin typeface="Microsoft YaHei" charset="-122"/>
                <a:ea typeface="Microsoft YaHei" charset="-122"/>
                <a:cs typeface="Microsoft YaHei" charset="-122"/>
              </a:rPr>
              <a:t>FEMA</a:t>
            </a:r>
            <a:r>
              <a:rPr lang="zh-CN" altLang="en-US" sz="2000" b="1" dirty="0">
                <a:latin typeface="Microsoft YaHei" charset="-122"/>
                <a:ea typeface="Microsoft YaHei" charset="-122"/>
                <a:cs typeface="Microsoft YaHei" charset="-122"/>
              </a:rPr>
              <a:t>编号”是指该香料在“食用香料和提取物制造协会（</a:t>
            </a:r>
            <a:r>
              <a:rPr lang="en-US" altLang="zh-CN" sz="2000" b="1" dirty="0">
                <a:latin typeface="Microsoft YaHei" charset="-122"/>
                <a:ea typeface="Microsoft YaHei" charset="-122"/>
                <a:cs typeface="Microsoft YaHei" charset="-122"/>
              </a:rPr>
              <a:t>FEMA</a:t>
            </a:r>
            <a:r>
              <a:rPr lang="zh-CN" altLang="en-US" sz="2000" b="1" dirty="0">
                <a:latin typeface="Microsoft YaHei" charset="-122"/>
                <a:ea typeface="Microsoft YaHei" charset="-122"/>
                <a:cs typeface="Microsoft YaHei" charset="-122"/>
              </a:rPr>
              <a:t>）”的编号。详见图</a:t>
            </a:r>
            <a:r>
              <a:rPr lang="en-US" altLang="zh-CN" sz="2000" b="1" dirty="0">
                <a:latin typeface="Microsoft YaHei" charset="-122"/>
                <a:ea typeface="Microsoft YaHei" charset="-122"/>
                <a:cs typeface="Microsoft YaHei" charset="-122"/>
              </a:rPr>
              <a:t>X-6</a:t>
            </a:r>
            <a:r>
              <a:rPr lang="zh-CN" altLang="en-US" sz="2000" b="1" dirty="0">
                <a:latin typeface="Microsoft YaHei" charset="-122"/>
                <a:ea typeface="Microsoft YaHei" charset="-122"/>
                <a:cs typeface="Microsoft YaHei" charset="-122"/>
              </a:rPr>
              <a:t>。</a:t>
            </a:r>
          </a:p>
        </p:txBody>
      </p:sp>
      <p:pic>
        <p:nvPicPr>
          <p:cNvPr id="4" name="图片 3"/>
          <p:cNvPicPr>
            <a:picLocks noChangeAspect="1"/>
          </p:cNvPicPr>
          <p:nvPr/>
        </p:nvPicPr>
        <p:blipFill>
          <a:blip r:embed="rId2"/>
          <a:stretch>
            <a:fillRect/>
          </a:stretch>
        </p:blipFill>
        <p:spPr>
          <a:xfrm>
            <a:off x="2669113" y="4819668"/>
            <a:ext cx="7055318" cy="1780757"/>
          </a:xfrm>
          <a:prstGeom prst="rect">
            <a:avLst/>
          </a:prstGeom>
        </p:spPr>
      </p:pic>
    </p:spTree>
    <p:extLst>
      <p:ext uri="{BB962C8B-B14F-4D97-AF65-F5344CB8AC3E}">
        <p14:creationId xmlns:p14="http://schemas.microsoft.com/office/powerpoint/2010/main" val="168758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九、食品用香料</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387798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（三）食品用香料</a:t>
            </a:r>
            <a:r>
              <a:rPr lang="zh-CN" altLang="en-US" sz="2400" b="1" dirty="0" smtClean="0">
                <a:latin typeface="Microsoft YaHei" charset="-122"/>
                <a:ea typeface="Microsoft YaHei" charset="-122"/>
                <a:cs typeface="Microsoft YaHei" charset="-122"/>
              </a:rPr>
              <a:t>名单</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合成香料的对应天然物或盐类化合物实质等同  大部分合成香料都可以在天然食物中发现，从天然食物中提取、分离出来的结构明确的对应物视作已批准使用的香料，且认为是天然的；名单中的合成香料，如存在铵、钠、钾、钙盐和盐酸、碳酸、硫酸盐，且其盐类化合物具有香辛料的特征，该盐类化合物应视作是已批准使用的香料。</a:t>
            </a:r>
          </a:p>
          <a:p>
            <a:pPr indent="457200">
              <a:lnSpc>
                <a:spcPct val="150000"/>
              </a:lnSpc>
            </a:pPr>
            <a:r>
              <a:rPr lang="en-US" altLang="zh-CN" sz="2000" b="1" dirty="0">
                <a:latin typeface="Microsoft YaHei" charset="-122"/>
                <a:ea typeface="Microsoft YaHei" charset="-122"/>
                <a:cs typeface="Microsoft YaHei" charset="-122"/>
              </a:rPr>
              <a:t>4.</a:t>
            </a:r>
            <a:r>
              <a:rPr lang="zh-CN" altLang="en-US" sz="2000" b="1" dirty="0">
                <a:latin typeface="Microsoft YaHei" charset="-122"/>
                <a:ea typeface="Microsoft YaHei" charset="-122"/>
                <a:cs typeface="Microsoft YaHei" charset="-122"/>
              </a:rPr>
              <a:t>要注意甄别香料的旋光性  香料名单中列出的是消旋体，那么它的左旋、右旋结构都应视作是已批准使用的香料，如</a:t>
            </a:r>
            <a:r>
              <a:rPr lang="en-US" altLang="zh-CN" sz="2000" b="1" dirty="0">
                <a:latin typeface="Microsoft YaHei" charset="-122"/>
                <a:ea typeface="Microsoft YaHei" charset="-122"/>
                <a:cs typeface="Microsoft YaHei" charset="-122"/>
              </a:rPr>
              <a:t>DL-</a:t>
            </a:r>
            <a:r>
              <a:rPr lang="zh-CN" altLang="en-US" sz="2000" b="1" dirty="0">
                <a:latin typeface="Microsoft YaHei" charset="-122"/>
                <a:ea typeface="Microsoft YaHei" charset="-122"/>
                <a:cs typeface="Microsoft YaHei" charset="-122"/>
              </a:rPr>
              <a:t>蛋氨酸已列入名单，则其</a:t>
            </a:r>
            <a:r>
              <a:rPr lang="en-US" altLang="zh-CN" sz="2000" b="1" dirty="0">
                <a:latin typeface="Microsoft YaHei" charset="-122"/>
                <a:ea typeface="Microsoft YaHei" charset="-122"/>
                <a:cs typeface="Microsoft YaHei" charset="-122"/>
              </a:rPr>
              <a:t>D-</a:t>
            </a:r>
            <a:r>
              <a:rPr lang="zh-CN" altLang="en-US" sz="2000" b="1" dirty="0">
                <a:latin typeface="Microsoft YaHei" charset="-122"/>
                <a:ea typeface="Microsoft YaHei" charset="-122"/>
                <a:cs typeface="Microsoft YaHei" charset="-122"/>
              </a:rPr>
              <a:t>蛋氨酸和</a:t>
            </a:r>
            <a:r>
              <a:rPr lang="en-US" altLang="zh-CN" sz="2000" b="1" dirty="0">
                <a:latin typeface="Microsoft YaHei" charset="-122"/>
                <a:ea typeface="Microsoft YaHei" charset="-122"/>
                <a:cs typeface="Microsoft YaHei" charset="-122"/>
              </a:rPr>
              <a:t>L-</a:t>
            </a:r>
            <a:r>
              <a:rPr lang="zh-CN" altLang="en-US" sz="2000" b="1" dirty="0">
                <a:latin typeface="Microsoft YaHei" charset="-122"/>
                <a:ea typeface="Microsoft YaHei" charset="-122"/>
                <a:cs typeface="Microsoft YaHei" charset="-122"/>
              </a:rPr>
              <a:t>蛋氨酸都能使用；香料名单中列出的是左旋体，那么它的右旋结构就不应视作是已批准使用的香料，反之亦然。</a:t>
            </a:r>
          </a:p>
        </p:txBody>
      </p:sp>
    </p:spTree>
    <p:extLst>
      <p:ext uri="{BB962C8B-B14F-4D97-AF65-F5344CB8AC3E}">
        <p14:creationId xmlns:p14="http://schemas.microsoft.com/office/powerpoint/2010/main" val="1570505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十、食品工业用加工助剂</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03132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（一）加工助剂的使用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工艺必要和降低用量原则  使用时应具有工艺必要性，工艺必要性是指加工助剂在食品生产加工过程中确有必要发挥其助滤、澄清、吸附、脱模、脱色、脱皮、提取、发酵用营养物质的作用，使用过程中应尽量降低使用量。</a:t>
            </a:r>
          </a:p>
        </p:txBody>
      </p:sp>
      <p:grpSp>
        <p:nvGrpSpPr>
          <p:cNvPr id="5" name="组 4"/>
          <p:cNvGrpSpPr/>
          <p:nvPr/>
        </p:nvGrpSpPr>
        <p:grpSpPr>
          <a:xfrm>
            <a:off x="1486752" y="3164554"/>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16</a:t>
              </a:r>
              <a:endParaRPr lang="zh-CN" altLang="en-US" sz="2000" dirty="0">
                <a:solidFill>
                  <a:schemeClr val="bg1"/>
                </a:solidFill>
              </a:endParaRPr>
            </a:p>
          </p:txBody>
        </p:sp>
      </p:grpSp>
      <p:sp>
        <p:nvSpPr>
          <p:cNvPr id="8" name="矩形 7"/>
          <p:cNvSpPr/>
          <p:nvPr/>
        </p:nvSpPr>
        <p:spPr>
          <a:xfrm>
            <a:off x="1004155" y="3598987"/>
            <a:ext cx="10491158" cy="170540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在蛋糕加工过程中，为使蛋糕顺利从磨具脱离，会使用蜂蜡作用加工助剂涂抹在磨具表面来帮助脱模，如用量过少，可能不能形成完整的膜，造成蛋糕与模具脱离困难，如用量过多，会在模具形成“油煎”现象，不仅影响蛋糕品质造成潜在危害，也给模具清洗带来不便，因此，加工助剂在满足食品生产加工需要的同时应尽可能降低使用量，这和其他食品添加剂使用原则是一致的。</a:t>
            </a:r>
          </a:p>
        </p:txBody>
      </p:sp>
    </p:spTree>
    <p:extLst>
      <p:ext uri="{BB962C8B-B14F-4D97-AF65-F5344CB8AC3E}">
        <p14:creationId xmlns:p14="http://schemas.microsoft.com/office/powerpoint/2010/main" val="660148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十、食品工业用加工助剂</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156966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（一）加工助剂的使用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2. </a:t>
            </a:r>
            <a:r>
              <a:rPr lang="zh-CN" altLang="en-US" sz="2000" b="1" dirty="0">
                <a:latin typeface="Microsoft YaHei" charset="-122"/>
                <a:ea typeface="Microsoft YaHei" charset="-122"/>
                <a:cs typeface="Microsoft YaHei" charset="-122"/>
              </a:rPr>
              <a:t>尽量少残留原则  加工助剂一般应在制成最终成品之前除去，无法完全除去的，应尽可能降低其残留量，加工助剂并非食品配料成分，与食品本身无关，不应在最终食品发挥作用。</a:t>
            </a:r>
          </a:p>
        </p:txBody>
      </p:sp>
      <p:grpSp>
        <p:nvGrpSpPr>
          <p:cNvPr id="5" name="组 4"/>
          <p:cNvGrpSpPr/>
          <p:nvPr/>
        </p:nvGrpSpPr>
        <p:grpSpPr>
          <a:xfrm>
            <a:off x="1498396" y="2702889"/>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17</a:t>
              </a:r>
              <a:endParaRPr lang="zh-CN" altLang="en-US" sz="2000" dirty="0">
                <a:solidFill>
                  <a:schemeClr val="bg1"/>
                </a:solidFill>
              </a:endParaRPr>
            </a:p>
          </p:txBody>
        </p:sp>
      </p:grpSp>
      <p:sp>
        <p:nvSpPr>
          <p:cNvPr id="8" name="矩形 7"/>
          <p:cNvSpPr/>
          <p:nvPr/>
        </p:nvSpPr>
        <p:spPr>
          <a:xfrm>
            <a:off x="1015799" y="3137322"/>
            <a:ext cx="10491158" cy="1289905"/>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二氧化碳既是加工助剂又是防腐剂，其在食品加工完成前应尽可能除去，不应在最终食品中发挥防腐作用；乙醇作为提取溶剂广泛应用，但其含有甲醇、杂醇油等有害杂质，在发挥其提取功能后，应尽量减少其在最终食品中的残留，以保证最终食品的安全性。</a:t>
            </a:r>
          </a:p>
        </p:txBody>
      </p:sp>
    </p:spTree>
    <p:extLst>
      <p:ext uri="{BB962C8B-B14F-4D97-AF65-F5344CB8AC3E}">
        <p14:creationId xmlns:p14="http://schemas.microsoft.com/office/powerpoint/2010/main" val="149118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十、食品工业用加工助剂</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95465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（一）加工助剂的使用</a:t>
            </a:r>
            <a:r>
              <a:rPr lang="zh-CN" altLang="en-US" sz="2400" b="1" dirty="0" smtClean="0">
                <a:latin typeface="Microsoft YaHei" charset="-122"/>
                <a:ea typeface="Microsoft YaHei" charset="-122"/>
                <a:cs typeface="Microsoft YaHei" charset="-122"/>
              </a:rPr>
              <a:t>原则</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加工助剂质量规格要求   “加工助剂应该符合相应的质量规格要求”。加工助剂属于食品添加剂的一个类别，一般执行以</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食品安全国家标准 食品添加剂 名称</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形式命名的食品安全国家标准；或执行国家卫生计生委涉及食品添加剂的相关公告附录中的质量规格要求，如甲醇钠；或执行以</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食品添加剂 名称</a:t>
            </a:r>
            <a:r>
              <a:rPr lang="en-US" altLang="zh-CN" sz="2000" b="1" dirty="0">
                <a:latin typeface="Microsoft YaHei" charset="-122"/>
                <a:ea typeface="Microsoft YaHei" charset="-122"/>
                <a:cs typeface="Microsoft YaHei" charset="-122"/>
              </a:rPr>
              <a:t>》</a:t>
            </a:r>
            <a:r>
              <a:rPr lang="zh-CN" altLang="en-US" sz="2000" b="1" dirty="0">
                <a:latin typeface="Microsoft YaHei" charset="-122"/>
                <a:ea typeface="Microsoft YaHei" charset="-122"/>
                <a:cs typeface="Microsoft YaHei" charset="-122"/>
              </a:rPr>
              <a:t>形式命名的强制质量标准，如过氧化氢；有少部分加工助剂，其食品安全标准还处于制定过程中。</a:t>
            </a:r>
          </a:p>
        </p:txBody>
      </p:sp>
    </p:spTree>
    <p:extLst>
      <p:ext uri="{BB962C8B-B14F-4D97-AF65-F5344CB8AC3E}">
        <p14:creationId xmlns:p14="http://schemas.microsoft.com/office/powerpoint/2010/main" val="620926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十、食品工业用加工助剂</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2900281"/>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（二）加工助剂的使用</a:t>
            </a:r>
            <a:r>
              <a:rPr lang="zh-CN" altLang="en-US" sz="2400" b="1" dirty="0" smtClean="0">
                <a:latin typeface="Microsoft YaHei" charset="-122"/>
                <a:ea typeface="Microsoft YaHei" charset="-122"/>
                <a:cs typeface="Microsoft YaHei" charset="-122"/>
              </a:rPr>
              <a:t>规定</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1.</a:t>
            </a:r>
            <a:r>
              <a:rPr lang="zh-CN" altLang="en-US" sz="2000" b="1" dirty="0">
                <a:latin typeface="Microsoft YaHei" charset="-122"/>
                <a:ea typeface="Microsoft YaHei" charset="-122"/>
                <a:cs typeface="Microsoft YaHei" charset="-122"/>
              </a:rPr>
              <a:t>各类食品能用且残留量不限定的加工助剂应符合表</a:t>
            </a:r>
            <a:r>
              <a:rPr lang="en-US" altLang="zh-CN" sz="2000" b="1" dirty="0">
                <a:latin typeface="Microsoft YaHei" charset="-122"/>
                <a:ea typeface="Microsoft YaHei" charset="-122"/>
                <a:cs typeface="Microsoft YaHei" charset="-122"/>
              </a:rPr>
              <a:t>C.1</a:t>
            </a:r>
            <a:r>
              <a:rPr lang="zh-CN" altLang="en-US" sz="2000" b="1" dirty="0">
                <a:latin typeface="Microsoft YaHei" charset="-122"/>
                <a:ea typeface="Microsoft YaHei" charset="-122"/>
                <a:cs typeface="Microsoft YaHei" charset="-122"/>
              </a:rPr>
              <a:t>规定  该类加工助剂允许使用在各类食品中，且残留量不需要限定，但在实际使用中还需要结合加工助剂所使用的食品的产品标准来综合判定。</a:t>
            </a:r>
          </a:p>
          <a:p>
            <a:pPr indent="457200">
              <a:lnSpc>
                <a:spcPct val="150000"/>
              </a:lnSpc>
            </a:pPr>
            <a:r>
              <a:rPr lang="en-US" altLang="zh-CN" sz="2000" b="1" dirty="0">
                <a:latin typeface="Microsoft YaHei" charset="-122"/>
                <a:ea typeface="Microsoft YaHei" charset="-122"/>
                <a:cs typeface="Microsoft YaHei" charset="-122"/>
              </a:rPr>
              <a:t>2.</a:t>
            </a:r>
            <a:r>
              <a:rPr lang="zh-CN" altLang="en-US" sz="2000" b="1" dirty="0">
                <a:latin typeface="Microsoft YaHei" charset="-122"/>
                <a:ea typeface="Microsoft YaHei" charset="-122"/>
                <a:cs typeface="Microsoft YaHei" charset="-122"/>
              </a:rPr>
              <a:t>规定功能和使用范围的加工助剂应符合表</a:t>
            </a:r>
            <a:r>
              <a:rPr lang="en-US" altLang="zh-CN" sz="2000" b="1" dirty="0">
                <a:latin typeface="Microsoft YaHei" charset="-122"/>
                <a:ea typeface="Microsoft YaHei" charset="-122"/>
                <a:cs typeface="Microsoft YaHei" charset="-122"/>
              </a:rPr>
              <a:t>C.2</a:t>
            </a:r>
            <a:r>
              <a:rPr lang="zh-CN" altLang="en-US" sz="2000" b="1" dirty="0">
                <a:latin typeface="Microsoft YaHei" charset="-122"/>
                <a:ea typeface="Microsoft YaHei" charset="-122"/>
                <a:cs typeface="Microsoft YaHei" charset="-122"/>
              </a:rPr>
              <a:t>规定  表</a:t>
            </a:r>
            <a:r>
              <a:rPr lang="en-US" altLang="zh-CN" sz="2000" b="1" dirty="0">
                <a:latin typeface="Microsoft YaHei" charset="-122"/>
                <a:ea typeface="Microsoft YaHei" charset="-122"/>
                <a:cs typeface="Microsoft YaHei" charset="-122"/>
              </a:rPr>
              <a:t>C.2</a:t>
            </a:r>
            <a:r>
              <a:rPr lang="zh-CN" altLang="en-US" sz="2000" b="1" dirty="0">
                <a:latin typeface="Microsoft YaHei" charset="-122"/>
                <a:ea typeface="Microsoft YaHei" charset="-122"/>
                <a:cs typeface="Microsoft YaHei" charset="-122"/>
              </a:rPr>
              <a:t>以加工助剂名称汉语拼音排序规定了需要规定功能和使用范围的加工助剂名单（不含酶制剂）。</a:t>
            </a:r>
          </a:p>
        </p:txBody>
      </p:sp>
      <p:grpSp>
        <p:nvGrpSpPr>
          <p:cNvPr id="5" name="组 4"/>
          <p:cNvGrpSpPr/>
          <p:nvPr/>
        </p:nvGrpSpPr>
        <p:grpSpPr>
          <a:xfrm>
            <a:off x="1486752" y="4033510"/>
            <a:ext cx="1015021" cy="423156"/>
            <a:chOff x="1856867" y="3384837"/>
            <a:chExt cx="1015021" cy="423156"/>
          </a:xfrm>
        </p:grpSpPr>
        <p:sp>
          <p:nvSpPr>
            <p:cNvPr id="6" name="圆角矩形 5"/>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18568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18</a:t>
              </a:r>
              <a:endParaRPr lang="zh-CN" altLang="en-US" sz="2000" dirty="0">
                <a:solidFill>
                  <a:schemeClr val="bg1"/>
                </a:solidFill>
              </a:endParaRPr>
            </a:p>
          </p:txBody>
        </p:sp>
      </p:grpSp>
      <p:sp>
        <p:nvSpPr>
          <p:cNvPr id="8" name="矩形 7"/>
          <p:cNvSpPr/>
          <p:nvPr/>
        </p:nvSpPr>
        <p:spPr>
          <a:xfrm>
            <a:off x="1004155" y="4467943"/>
            <a:ext cx="10491158" cy="874407"/>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卡拉胶可以作为澄清剂使用于啤酒加工工艺，就意味着按照表</a:t>
            </a:r>
            <a:r>
              <a:rPr lang="en-US" altLang="zh-CN" b="1" dirty="0">
                <a:latin typeface="Microsoft YaHei" charset="-122"/>
                <a:ea typeface="Microsoft YaHei" charset="-122"/>
                <a:cs typeface="Microsoft YaHei" charset="-122"/>
              </a:rPr>
              <a:t>C.2</a:t>
            </a:r>
            <a:r>
              <a:rPr lang="zh-CN" altLang="en-US" b="1" dirty="0">
                <a:latin typeface="Microsoft YaHei" charset="-122"/>
                <a:ea typeface="Microsoft YaHei" charset="-122"/>
                <a:cs typeface="Microsoft YaHei" charset="-122"/>
              </a:rPr>
              <a:t>规定，卡拉胶不能使用于其他食品加工，也不能利用它的其他功能来作为加工助剂使用。</a:t>
            </a:r>
          </a:p>
        </p:txBody>
      </p:sp>
    </p:spTree>
    <p:extLst>
      <p:ext uri="{BB962C8B-B14F-4D97-AF65-F5344CB8AC3E}">
        <p14:creationId xmlns:p14="http://schemas.microsoft.com/office/powerpoint/2010/main" val="317772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十、食品工业用加工助剂</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4801314"/>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（二）加工助剂的使用</a:t>
            </a:r>
            <a:r>
              <a:rPr lang="zh-CN" altLang="en-US" sz="2400" b="1" dirty="0" smtClean="0">
                <a:latin typeface="Microsoft YaHei" charset="-122"/>
                <a:ea typeface="Microsoft YaHei" charset="-122"/>
                <a:cs typeface="Microsoft YaHei" charset="-122"/>
              </a:rPr>
              <a:t>规定</a:t>
            </a:r>
            <a:endParaRPr lang="en-US" altLang="zh-CN" sz="2400" b="1" dirty="0" smtClean="0">
              <a:latin typeface="Microsoft YaHei" charset="-122"/>
              <a:ea typeface="Microsoft YaHei" charset="-122"/>
              <a:cs typeface="Microsoft YaHei" charset="-122"/>
            </a:endParaRPr>
          </a:p>
          <a:p>
            <a:pPr indent="457200">
              <a:lnSpc>
                <a:spcPct val="150000"/>
              </a:lnSpc>
            </a:pPr>
            <a:r>
              <a:rPr lang="en-US" altLang="zh-CN" sz="2000" b="1" dirty="0">
                <a:latin typeface="Microsoft YaHei" charset="-122"/>
                <a:ea typeface="Microsoft YaHei" charset="-122"/>
                <a:cs typeface="Microsoft YaHei" charset="-122"/>
              </a:rPr>
              <a:t>3.</a:t>
            </a:r>
            <a:r>
              <a:rPr lang="zh-CN" altLang="en-US" sz="2000" b="1" dirty="0">
                <a:latin typeface="Microsoft YaHei" charset="-122"/>
                <a:ea typeface="Microsoft YaHei" charset="-122"/>
                <a:cs typeface="Microsoft YaHei" charset="-122"/>
              </a:rPr>
              <a:t>允许使用的酶制剂来源和供体符合表</a:t>
            </a:r>
            <a:r>
              <a:rPr lang="en-US" altLang="zh-CN" sz="2000" b="1" dirty="0">
                <a:latin typeface="Microsoft YaHei" charset="-122"/>
                <a:ea typeface="Microsoft YaHei" charset="-122"/>
                <a:cs typeface="Microsoft YaHei" charset="-122"/>
              </a:rPr>
              <a:t>C.3</a:t>
            </a:r>
            <a:r>
              <a:rPr lang="zh-CN" altLang="en-US" sz="2000" b="1" dirty="0">
                <a:latin typeface="Microsoft YaHei" charset="-122"/>
                <a:ea typeface="Microsoft YaHei" charset="-122"/>
                <a:cs typeface="Microsoft YaHei" charset="-122"/>
              </a:rPr>
              <a:t>规定  “表</a:t>
            </a:r>
            <a:r>
              <a:rPr lang="en-US" altLang="zh-CN" sz="2000" b="1" dirty="0">
                <a:latin typeface="Microsoft YaHei" charset="-122"/>
                <a:ea typeface="Microsoft YaHei" charset="-122"/>
                <a:cs typeface="Microsoft YaHei" charset="-122"/>
              </a:rPr>
              <a:t>C.3</a:t>
            </a:r>
            <a:r>
              <a:rPr lang="zh-CN" altLang="en-US" sz="2000" b="1" dirty="0">
                <a:latin typeface="Microsoft YaHei" charset="-122"/>
                <a:ea typeface="Microsoft YaHei" charset="-122"/>
                <a:cs typeface="Microsoft YaHei" charset="-122"/>
              </a:rPr>
              <a:t>以酶制剂名称汉语拼音排序规定了食品加工中允许使用的酶。各种酶的来源和供体应符合表中的规定”。食品用酶制剂是指由动物或植物的可食或非可食部分直接提取，或由传统或通过基因修饰的微生物（包括但不限于细菌、放线菌、真菌菌种）发酵、提取制得，用于食品加工，具有特殊催化功能的生物制品。表</a:t>
            </a:r>
            <a:r>
              <a:rPr lang="en-US" altLang="zh-CN" sz="2000" b="1" dirty="0">
                <a:latin typeface="Microsoft YaHei" charset="-122"/>
                <a:ea typeface="Microsoft YaHei" charset="-122"/>
                <a:cs typeface="Microsoft YaHei" charset="-122"/>
              </a:rPr>
              <a:t>C.3</a:t>
            </a:r>
            <a:r>
              <a:rPr lang="zh-CN" altLang="en-US" sz="2000" b="1" dirty="0">
                <a:latin typeface="Microsoft YaHei" charset="-122"/>
                <a:ea typeface="Microsoft YaHei" charset="-122"/>
                <a:cs typeface="Microsoft YaHei" charset="-122"/>
              </a:rPr>
              <a:t>中的“来源”是指酶制剂的生产来源，包括动物、植物或微生物来源；“供体”表示为酶制剂的生物技术来源提供基因片段的动物、植物或微生物，“供体”一栏空白表示对应的酶制剂的来源为传统动物、植物或微生物，未经基因修饰；列入表</a:t>
            </a:r>
            <a:r>
              <a:rPr lang="en-US" altLang="zh-CN" sz="2000" b="1" dirty="0">
                <a:latin typeface="Microsoft YaHei" charset="-122"/>
                <a:ea typeface="Microsoft YaHei" charset="-122"/>
                <a:cs typeface="Microsoft YaHei" charset="-122"/>
              </a:rPr>
              <a:t>C.3</a:t>
            </a:r>
            <a:r>
              <a:rPr lang="zh-CN" altLang="en-US" sz="2000" b="1" dirty="0">
                <a:latin typeface="Microsoft YaHei" charset="-122"/>
                <a:ea typeface="Microsoft YaHei" charset="-122"/>
                <a:cs typeface="Microsoft YaHei" charset="-122"/>
              </a:rPr>
              <a:t>名单的食品用酶制剂才能在食品加工中允许使用，且其来源和供体应与名单载明的信息一致，如不一致则意味着酶制剂非允许使用的品种。详见见图</a:t>
            </a:r>
            <a:r>
              <a:rPr lang="en-US" altLang="zh-CN" sz="2000" b="1" dirty="0">
                <a:latin typeface="Microsoft YaHei" charset="-122"/>
                <a:ea typeface="Microsoft YaHei" charset="-122"/>
                <a:cs typeface="Microsoft YaHei" charset="-122"/>
              </a:rPr>
              <a:t>X-7</a:t>
            </a:r>
            <a:r>
              <a:rPr lang="zh-CN" altLang="en-US" sz="2000" b="1" dirty="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159968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十、食品工业用加工助剂</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898232" y="9416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（二）加工助剂的使用</a:t>
            </a:r>
            <a:r>
              <a:rPr lang="zh-CN" altLang="en-US" sz="2400" b="1" dirty="0" smtClean="0">
                <a:latin typeface="Microsoft YaHei" charset="-122"/>
                <a:ea typeface="Microsoft YaHei" charset="-122"/>
                <a:cs typeface="Microsoft YaHei" charset="-122"/>
              </a:rPr>
              <a:t>规定</a:t>
            </a:r>
            <a:endParaRPr lang="en-US" altLang="zh-CN" sz="2400" b="1" dirty="0" smtClean="0">
              <a:latin typeface="Microsoft YaHei" charset="-122"/>
              <a:ea typeface="Microsoft YaHei" charset="-122"/>
              <a:cs typeface="Microsoft YaHei" charset="-122"/>
            </a:endParaRPr>
          </a:p>
        </p:txBody>
      </p:sp>
      <p:pic>
        <p:nvPicPr>
          <p:cNvPr id="4" name="图片 3"/>
          <p:cNvPicPr>
            <a:picLocks noChangeAspect="1"/>
          </p:cNvPicPr>
          <p:nvPr/>
        </p:nvPicPr>
        <p:blipFill>
          <a:blip r:embed="rId2"/>
          <a:stretch>
            <a:fillRect/>
          </a:stretch>
        </p:blipFill>
        <p:spPr>
          <a:xfrm>
            <a:off x="1161222" y="1765612"/>
            <a:ext cx="10071100" cy="4542378"/>
          </a:xfrm>
          <a:prstGeom prst="rect">
            <a:avLst/>
          </a:prstGeom>
        </p:spPr>
      </p:pic>
    </p:spTree>
    <p:extLst>
      <p:ext uri="{BB962C8B-B14F-4D97-AF65-F5344CB8AC3E}">
        <p14:creationId xmlns:p14="http://schemas.microsoft.com/office/powerpoint/2010/main" val="1380255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十一、附录附表</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4" name="矩形 3"/>
          <p:cNvSpPr/>
          <p:nvPr/>
        </p:nvSpPr>
        <p:spPr>
          <a:xfrm>
            <a:off x="1130300" y="1064736"/>
            <a:ext cx="10482580" cy="1938992"/>
          </a:xfrm>
          <a:prstGeom prst="rect">
            <a:avLst/>
          </a:prstGeom>
          <a:noFill/>
        </p:spPr>
        <p:txBody>
          <a:bodyPr wrap="square" rtlCol="0">
            <a:spAutoFit/>
          </a:bodyPr>
          <a:lstStyle/>
          <a:p>
            <a:pPr indent="457200">
              <a:lnSpc>
                <a:spcPct val="150000"/>
              </a:lnSpc>
            </a:pPr>
            <a:r>
              <a:rPr lang="zh-CN" altLang="zh-CN" sz="2000" b="1" dirty="0">
                <a:latin typeface="Microsoft YaHei" charset="-122"/>
                <a:ea typeface="Microsoft YaHei" charset="-122"/>
                <a:cs typeface="Microsoft YaHei" charset="-122"/>
              </a:rPr>
              <a:t>从标准文本可以看出，</a:t>
            </a:r>
            <a:r>
              <a:rPr lang="en-US" altLang="zh-CN" sz="2000" b="1" dirty="0">
                <a:latin typeface="Microsoft YaHei" charset="-122"/>
                <a:ea typeface="Microsoft YaHei" charset="-122"/>
                <a:cs typeface="Microsoft YaHei" charset="-122"/>
              </a:rPr>
              <a:t>GB 2760</a:t>
            </a:r>
            <a:r>
              <a:rPr lang="zh-CN" altLang="zh-CN" sz="2000" b="1" dirty="0">
                <a:latin typeface="Microsoft YaHei" charset="-122"/>
                <a:ea typeface="Microsoft YaHei" charset="-122"/>
                <a:cs typeface="Microsoft YaHei" charset="-122"/>
              </a:rPr>
              <a:t>共有</a:t>
            </a:r>
            <a:r>
              <a:rPr lang="en-US" altLang="zh-CN" sz="2000" b="1" dirty="0">
                <a:latin typeface="Microsoft YaHei" charset="-122"/>
                <a:ea typeface="Microsoft YaHei" charset="-122"/>
                <a:cs typeface="Microsoft YaHei" charset="-122"/>
              </a:rPr>
              <a:t>5</a:t>
            </a:r>
            <a:r>
              <a:rPr lang="zh-CN" altLang="zh-CN" sz="2000" b="1" dirty="0">
                <a:latin typeface="Microsoft YaHei" charset="-122"/>
                <a:ea typeface="Microsoft YaHei" charset="-122"/>
                <a:cs typeface="Microsoft YaHei" charset="-122"/>
              </a:rPr>
              <a:t>个附录：</a:t>
            </a:r>
            <a:r>
              <a:rPr lang="en-US" altLang="zh-CN" sz="2000" b="1" dirty="0">
                <a:latin typeface="Microsoft YaHei" charset="-122"/>
                <a:ea typeface="Microsoft YaHei" charset="-122"/>
                <a:cs typeface="Microsoft YaHei" charset="-122"/>
              </a:rPr>
              <a:t>A</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B</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C</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D</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E</a:t>
            </a:r>
            <a:r>
              <a:rPr lang="zh-CN" altLang="zh-CN" sz="2000" b="1" dirty="0">
                <a:latin typeface="Microsoft YaHei" charset="-122"/>
                <a:ea typeface="Microsoft YaHei" charset="-122"/>
                <a:cs typeface="Microsoft YaHei" charset="-122"/>
              </a:rPr>
              <a:t>，共有</a:t>
            </a:r>
            <a:r>
              <a:rPr lang="en-US" altLang="zh-CN" sz="2000" b="1" dirty="0">
                <a:latin typeface="Microsoft YaHei" charset="-122"/>
                <a:ea typeface="Microsoft YaHei" charset="-122"/>
                <a:cs typeface="Microsoft YaHei" charset="-122"/>
              </a:rPr>
              <a:t>10</a:t>
            </a:r>
            <a:r>
              <a:rPr lang="zh-CN" altLang="zh-CN" sz="2000" b="1" dirty="0">
                <a:latin typeface="Microsoft YaHei" charset="-122"/>
                <a:ea typeface="Microsoft YaHei" charset="-122"/>
                <a:cs typeface="Microsoft YaHei" charset="-122"/>
              </a:rPr>
              <a:t>个附表：</a:t>
            </a:r>
            <a:r>
              <a:rPr lang="en-US" altLang="zh-CN" sz="2000" b="1" dirty="0">
                <a:latin typeface="Microsoft YaHei" charset="-122"/>
                <a:ea typeface="Microsoft YaHei" charset="-122"/>
                <a:cs typeface="Microsoft YaHei" charset="-122"/>
              </a:rPr>
              <a:t>A.1</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A.2</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A.3</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B.1</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B.2</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B.3</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C.1</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C.2</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C.3</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E.1</a:t>
            </a:r>
            <a:r>
              <a:rPr lang="zh-CN" altLang="zh-CN" sz="2000" b="1" dirty="0">
                <a:latin typeface="Microsoft YaHei" charset="-122"/>
                <a:ea typeface="Microsoft YaHei" charset="-122"/>
                <a:cs typeface="Microsoft YaHei" charset="-122"/>
              </a:rPr>
              <a:t>。其中附录</a:t>
            </a:r>
            <a:r>
              <a:rPr lang="en-US" altLang="zh-CN" sz="2000" b="1" dirty="0">
                <a:latin typeface="Microsoft YaHei" charset="-122"/>
                <a:ea typeface="Microsoft YaHei" charset="-122"/>
                <a:cs typeface="Microsoft YaHei" charset="-122"/>
              </a:rPr>
              <a:t>A</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B</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C</a:t>
            </a:r>
            <a:r>
              <a:rPr lang="zh-CN" altLang="zh-CN" sz="2000" b="1" dirty="0">
                <a:latin typeface="Microsoft YaHei" charset="-122"/>
                <a:ea typeface="Microsoft YaHei" charset="-122"/>
                <a:cs typeface="Microsoft YaHei" charset="-122"/>
              </a:rPr>
              <a:t>、</a:t>
            </a:r>
            <a:r>
              <a:rPr lang="en-US" altLang="zh-CN" sz="2000" b="1" dirty="0">
                <a:latin typeface="Microsoft YaHei" charset="-122"/>
                <a:ea typeface="Microsoft YaHei" charset="-122"/>
                <a:cs typeface="Microsoft YaHei" charset="-122"/>
              </a:rPr>
              <a:t>E</a:t>
            </a:r>
            <a:r>
              <a:rPr lang="zh-CN" altLang="zh-CN" sz="2000" b="1" dirty="0">
                <a:latin typeface="Microsoft YaHei" charset="-122"/>
                <a:ea typeface="Microsoft YaHei" charset="-122"/>
                <a:cs typeface="Microsoft YaHei" charset="-122"/>
              </a:rPr>
              <a:t>及其配套表</a:t>
            </a:r>
            <a:r>
              <a:rPr lang="en-US" altLang="zh-CN" sz="2000" b="1" dirty="0">
                <a:latin typeface="Microsoft YaHei" charset="-122"/>
                <a:ea typeface="Microsoft YaHei" charset="-122"/>
                <a:cs typeface="Microsoft YaHei" charset="-122"/>
              </a:rPr>
              <a:t>A</a:t>
            </a:r>
            <a:r>
              <a:rPr lang="zh-CN" altLang="zh-CN" sz="2000" b="1" dirty="0">
                <a:latin typeface="Microsoft YaHei" charset="-122"/>
                <a:ea typeface="Microsoft YaHei" charset="-122"/>
                <a:cs typeface="Microsoft YaHei" charset="-122"/>
              </a:rPr>
              <a:t>系列、表</a:t>
            </a:r>
            <a:r>
              <a:rPr lang="en-US" altLang="zh-CN" sz="2000" b="1" dirty="0">
                <a:latin typeface="Microsoft YaHei" charset="-122"/>
                <a:ea typeface="Microsoft YaHei" charset="-122"/>
                <a:cs typeface="Microsoft YaHei" charset="-122"/>
              </a:rPr>
              <a:t>B</a:t>
            </a:r>
            <a:r>
              <a:rPr lang="zh-CN" altLang="zh-CN" sz="2000" b="1" dirty="0">
                <a:latin typeface="Microsoft YaHei" charset="-122"/>
                <a:ea typeface="Microsoft YaHei" charset="-122"/>
                <a:cs typeface="Microsoft YaHei" charset="-122"/>
              </a:rPr>
              <a:t>系列、表</a:t>
            </a:r>
            <a:r>
              <a:rPr lang="en-US" altLang="zh-CN" sz="2000" b="1" dirty="0">
                <a:latin typeface="Microsoft YaHei" charset="-122"/>
                <a:ea typeface="Microsoft YaHei" charset="-122"/>
                <a:cs typeface="Microsoft YaHei" charset="-122"/>
              </a:rPr>
              <a:t>C</a:t>
            </a:r>
            <a:r>
              <a:rPr lang="zh-CN" altLang="zh-CN" sz="2000" b="1" dirty="0">
                <a:latin typeface="Microsoft YaHei" charset="-122"/>
                <a:ea typeface="Microsoft YaHei" charset="-122"/>
                <a:cs typeface="Microsoft YaHei" charset="-122"/>
              </a:rPr>
              <a:t>系列、表</a:t>
            </a:r>
            <a:r>
              <a:rPr lang="en-US" altLang="zh-CN" sz="2000" b="1" dirty="0">
                <a:latin typeface="Microsoft YaHei" charset="-122"/>
                <a:ea typeface="Microsoft YaHei" charset="-122"/>
                <a:cs typeface="Microsoft YaHei" charset="-122"/>
              </a:rPr>
              <a:t>E.1</a:t>
            </a:r>
            <a:r>
              <a:rPr lang="zh-CN" altLang="zh-CN" sz="2000" b="1" dirty="0">
                <a:latin typeface="Microsoft YaHei" charset="-122"/>
                <a:ea typeface="Microsoft YaHei" charset="-122"/>
                <a:cs typeface="Microsoft YaHei" charset="-122"/>
              </a:rPr>
              <a:t>，主要规定内容已经在前文详细说明，下面仅解读附录</a:t>
            </a:r>
            <a:r>
              <a:rPr lang="en-US" altLang="zh-CN" sz="2000" b="1" dirty="0">
                <a:latin typeface="Microsoft YaHei" charset="-122"/>
                <a:ea typeface="Microsoft YaHei" charset="-122"/>
                <a:cs typeface="Microsoft YaHei" charset="-122"/>
              </a:rPr>
              <a:t>D</a:t>
            </a:r>
            <a:r>
              <a:rPr lang="zh-CN" altLang="zh-CN" sz="2000" b="1" dirty="0">
                <a:latin typeface="Microsoft YaHei" charset="-122"/>
                <a:ea typeface="Microsoft YaHei" charset="-122"/>
                <a:cs typeface="Microsoft YaHei" charset="-122"/>
              </a:rPr>
              <a:t>、附录</a:t>
            </a:r>
            <a:r>
              <a:rPr lang="en-US" altLang="zh-CN" sz="2000" b="1" dirty="0">
                <a:latin typeface="Microsoft YaHei" charset="-122"/>
                <a:ea typeface="Microsoft YaHei" charset="-122"/>
                <a:cs typeface="Microsoft YaHei" charset="-122"/>
              </a:rPr>
              <a:t>F</a:t>
            </a:r>
            <a:r>
              <a:rPr lang="zh-CN" altLang="zh-CN" sz="2000" b="1" dirty="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88056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十一、附录附表</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1015799" y="1030583"/>
            <a:ext cx="10597081" cy="387798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 （一）附录</a:t>
            </a:r>
            <a:r>
              <a:rPr lang="en-US" altLang="zh-CN" sz="2400" b="1" dirty="0">
                <a:latin typeface="Microsoft YaHei" charset="-122"/>
                <a:ea typeface="Microsoft YaHei" charset="-122"/>
                <a:cs typeface="Microsoft YaHei" charset="-122"/>
              </a:rPr>
              <a:t>D  </a:t>
            </a:r>
            <a:r>
              <a:rPr lang="zh-CN" altLang="en-US" sz="2400" b="1" dirty="0">
                <a:latin typeface="Microsoft YaHei" charset="-122"/>
                <a:ea typeface="Microsoft YaHei" charset="-122"/>
                <a:cs typeface="Microsoft YaHei" charset="-122"/>
              </a:rPr>
              <a:t>食品添加剂功能类别 </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按照食品添加剂在食品生产、加工、贮藏过程中所发挥的作用，一般将食品添加剂功能分为酸度调节剂、抗结剂、消泡剂、抗氧化剂、漂白剂、膨松剂、胶基糖果中基础剂物质、着色剂、护色剂、乳化剂、酶制剂、增味剂、面粉处理剂、被膜剂、水分保持剂、防腐剂、稳定剂和凝固剂、甜味剂、增稠剂、食品用香料、食品工业用加工助剂、其他共</a:t>
            </a:r>
            <a:r>
              <a:rPr lang="en-US" altLang="zh-CN" sz="2000" b="1" dirty="0">
                <a:latin typeface="Microsoft YaHei" charset="-122"/>
                <a:ea typeface="Microsoft YaHei" charset="-122"/>
                <a:cs typeface="Microsoft YaHei" charset="-122"/>
              </a:rPr>
              <a:t>22</a:t>
            </a:r>
            <a:r>
              <a:rPr lang="zh-CN" altLang="en-US" sz="2000" b="1" dirty="0">
                <a:latin typeface="Microsoft YaHei" charset="-122"/>
                <a:ea typeface="Microsoft YaHei" charset="-122"/>
                <a:cs typeface="Microsoft YaHei" charset="-122"/>
              </a:rPr>
              <a:t>个类别，每个类别的功能作用，附录</a:t>
            </a:r>
            <a:r>
              <a:rPr lang="en-US" altLang="zh-CN" sz="2000" b="1" dirty="0">
                <a:latin typeface="Microsoft YaHei" charset="-122"/>
                <a:ea typeface="Microsoft YaHei" charset="-122"/>
                <a:cs typeface="Microsoft YaHei" charset="-122"/>
              </a:rPr>
              <a:t>D</a:t>
            </a:r>
            <a:r>
              <a:rPr lang="zh-CN" altLang="en-US" sz="2000" b="1" dirty="0">
                <a:latin typeface="Microsoft YaHei" charset="-122"/>
                <a:ea typeface="Microsoft YaHei" charset="-122"/>
                <a:cs typeface="Microsoft YaHei" charset="-122"/>
              </a:rPr>
              <a:t>一一进行了解释。每个添加剂在食品中常常具有一种或多种功能，在</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中每个食品添加剂的具体规定中，列出了该食品添加剂常用的功能，并非详尽的列举。</a:t>
            </a:r>
          </a:p>
        </p:txBody>
      </p:sp>
    </p:spTree>
    <p:extLst>
      <p:ext uri="{BB962C8B-B14F-4D97-AF65-F5344CB8AC3E}">
        <p14:creationId xmlns:p14="http://schemas.microsoft.com/office/powerpoint/2010/main" val="36251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十一、附录附表</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1015799" y="1030583"/>
            <a:ext cx="10597081" cy="203132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（二）附录</a:t>
            </a:r>
            <a:r>
              <a:rPr lang="en-US" altLang="zh-CN" sz="2400" b="1" dirty="0">
                <a:latin typeface="Microsoft YaHei" charset="-122"/>
                <a:ea typeface="Microsoft YaHei" charset="-122"/>
                <a:cs typeface="Microsoft YaHei" charset="-122"/>
              </a:rPr>
              <a:t>F  </a:t>
            </a:r>
            <a:r>
              <a:rPr lang="zh-CN" altLang="en-US" sz="2400" b="1" dirty="0">
                <a:latin typeface="Microsoft YaHei" charset="-122"/>
                <a:ea typeface="Microsoft YaHei" charset="-122"/>
                <a:cs typeface="Microsoft YaHei" charset="-122"/>
              </a:rPr>
              <a:t>附录</a:t>
            </a:r>
            <a:r>
              <a:rPr lang="en-US" altLang="zh-CN" sz="2400" b="1" dirty="0">
                <a:latin typeface="Microsoft YaHei" charset="-122"/>
                <a:ea typeface="Microsoft YaHei" charset="-122"/>
                <a:cs typeface="Microsoft YaHei" charset="-122"/>
              </a:rPr>
              <a:t>A</a:t>
            </a:r>
            <a:r>
              <a:rPr lang="zh-CN" altLang="en-US" sz="2400" b="1" dirty="0">
                <a:latin typeface="Microsoft YaHei" charset="-122"/>
                <a:ea typeface="Microsoft YaHei" charset="-122"/>
                <a:cs typeface="Microsoft YaHei" charset="-122"/>
              </a:rPr>
              <a:t>中食品添加剂使用规定</a:t>
            </a:r>
            <a:r>
              <a:rPr lang="zh-CN" altLang="en-US" sz="2400" b="1" dirty="0" smtClean="0">
                <a:latin typeface="Microsoft YaHei" charset="-122"/>
                <a:ea typeface="Microsoft YaHei" charset="-122"/>
                <a:cs typeface="Microsoft YaHei" charset="-122"/>
              </a:rPr>
              <a:t>索引</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为了方便在标准的表</a:t>
            </a:r>
            <a:r>
              <a:rPr lang="en-US" altLang="zh-CN" sz="2000" b="1" dirty="0">
                <a:latin typeface="Microsoft YaHei" charset="-122"/>
                <a:ea typeface="Microsoft YaHei" charset="-122"/>
                <a:cs typeface="Microsoft YaHei" charset="-122"/>
              </a:rPr>
              <a:t>A</a:t>
            </a:r>
            <a:r>
              <a:rPr lang="zh-CN" altLang="en-US" sz="2000" b="1" dirty="0">
                <a:latin typeface="Microsoft YaHei" charset="-122"/>
                <a:ea typeface="Microsoft YaHei" charset="-122"/>
                <a:cs typeface="Microsoft YaHei" charset="-122"/>
              </a:rPr>
              <a:t>系列中，查询某个食品添加剂的使用规定，设置了附录</a:t>
            </a:r>
            <a:r>
              <a:rPr lang="en-US" altLang="zh-CN" sz="2000" b="1" dirty="0">
                <a:latin typeface="Microsoft YaHei" charset="-122"/>
                <a:ea typeface="Microsoft YaHei" charset="-122"/>
                <a:cs typeface="Microsoft YaHei" charset="-122"/>
              </a:rPr>
              <a:t>F</a:t>
            </a:r>
            <a:r>
              <a:rPr lang="zh-CN" altLang="en-US" sz="2000" b="1" dirty="0">
                <a:latin typeface="Microsoft YaHei" charset="-122"/>
                <a:ea typeface="Microsoft YaHei" charset="-122"/>
                <a:cs typeface="Microsoft YaHei" charset="-122"/>
              </a:rPr>
              <a:t>。附录</a:t>
            </a:r>
            <a:r>
              <a:rPr lang="en-US" altLang="zh-CN" sz="2000" b="1" dirty="0">
                <a:latin typeface="Microsoft YaHei" charset="-122"/>
                <a:ea typeface="Microsoft YaHei" charset="-122"/>
                <a:cs typeface="Microsoft YaHei" charset="-122"/>
              </a:rPr>
              <a:t>F</a:t>
            </a:r>
            <a:r>
              <a:rPr lang="zh-CN" altLang="en-US" sz="2000" b="1" dirty="0">
                <a:latin typeface="Microsoft YaHei" charset="-122"/>
                <a:ea typeface="Microsoft YaHei" charset="-122"/>
                <a:cs typeface="Microsoft YaHei" charset="-122"/>
              </a:rPr>
              <a:t>按食品添加剂中文名的汉语拼音字母顺序排序，列出该添加剂使用规定所在的页码。使用者可以按照附录</a:t>
            </a:r>
            <a:r>
              <a:rPr lang="en-US" altLang="zh-CN" sz="2000" b="1" dirty="0">
                <a:latin typeface="Microsoft YaHei" charset="-122"/>
                <a:ea typeface="Microsoft YaHei" charset="-122"/>
                <a:cs typeface="Microsoft YaHei" charset="-122"/>
              </a:rPr>
              <a:t>F</a:t>
            </a:r>
            <a:r>
              <a:rPr lang="zh-CN" altLang="en-US" sz="2000" b="1" dirty="0">
                <a:latin typeface="Microsoft YaHei" charset="-122"/>
                <a:ea typeface="Microsoft YaHei" charset="-122"/>
                <a:cs typeface="Microsoft YaHei" charset="-122"/>
              </a:rPr>
              <a:t>索引所指向的页码，快速进行查询。</a:t>
            </a:r>
          </a:p>
        </p:txBody>
      </p:sp>
    </p:spTree>
    <p:extLst>
      <p:ext uri="{BB962C8B-B14F-4D97-AF65-F5344CB8AC3E}">
        <p14:creationId xmlns:p14="http://schemas.microsoft.com/office/powerpoint/2010/main" val="1924697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ChangeAspect="1"/>
          </p:cNvSpPr>
          <p:nvPr/>
        </p:nvSpPr>
        <p:spPr bwMode="auto">
          <a:xfrm>
            <a:off x="1940212" y="2790584"/>
            <a:ext cx="1433823" cy="1285729"/>
          </a:xfrm>
          <a:custGeom>
            <a:avLst/>
            <a:gdLst>
              <a:gd name="connsiteX0" fmla="*/ 95250 w 338138"/>
              <a:gd name="connsiteY0" fmla="*/ 250825 h 303213"/>
              <a:gd name="connsiteX1" fmla="*/ 338138 w 338138"/>
              <a:gd name="connsiteY1" fmla="*/ 250825 h 303213"/>
              <a:gd name="connsiteX2" fmla="*/ 338138 w 338138"/>
              <a:gd name="connsiteY2" fmla="*/ 296863 h 303213"/>
              <a:gd name="connsiteX3" fmla="*/ 95250 w 338138"/>
              <a:gd name="connsiteY3" fmla="*/ 296863 h 303213"/>
              <a:gd name="connsiteX4" fmla="*/ 30163 w 338138"/>
              <a:gd name="connsiteY4" fmla="*/ 244475 h 303213"/>
              <a:gd name="connsiteX5" fmla="*/ 60326 w 338138"/>
              <a:gd name="connsiteY5" fmla="*/ 273844 h 303213"/>
              <a:gd name="connsiteX6" fmla="*/ 30163 w 338138"/>
              <a:gd name="connsiteY6" fmla="*/ 303213 h 303213"/>
              <a:gd name="connsiteX7" fmla="*/ 0 w 338138"/>
              <a:gd name="connsiteY7" fmla="*/ 273844 h 303213"/>
              <a:gd name="connsiteX8" fmla="*/ 30163 w 338138"/>
              <a:gd name="connsiteY8" fmla="*/ 244475 h 303213"/>
              <a:gd name="connsiteX9" fmla="*/ 95250 w 338138"/>
              <a:gd name="connsiteY9" fmla="*/ 130175 h 303213"/>
              <a:gd name="connsiteX10" fmla="*/ 338138 w 338138"/>
              <a:gd name="connsiteY10" fmla="*/ 130175 h 303213"/>
              <a:gd name="connsiteX11" fmla="*/ 338138 w 338138"/>
              <a:gd name="connsiteY11" fmla="*/ 176213 h 303213"/>
              <a:gd name="connsiteX12" fmla="*/ 95250 w 338138"/>
              <a:gd name="connsiteY12" fmla="*/ 176213 h 303213"/>
              <a:gd name="connsiteX13" fmla="*/ 30163 w 338138"/>
              <a:gd name="connsiteY13" fmla="*/ 122237 h 303213"/>
              <a:gd name="connsiteX14" fmla="*/ 60326 w 338138"/>
              <a:gd name="connsiteY14" fmla="*/ 152400 h 303213"/>
              <a:gd name="connsiteX15" fmla="*/ 30163 w 338138"/>
              <a:gd name="connsiteY15" fmla="*/ 182563 h 303213"/>
              <a:gd name="connsiteX16" fmla="*/ 0 w 338138"/>
              <a:gd name="connsiteY16" fmla="*/ 152400 h 303213"/>
              <a:gd name="connsiteX17" fmla="*/ 30163 w 338138"/>
              <a:gd name="connsiteY17" fmla="*/ 122237 h 303213"/>
              <a:gd name="connsiteX18" fmla="*/ 95250 w 338138"/>
              <a:gd name="connsiteY18" fmla="*/ 7937 h 303213"/>
              <a:gd name="connsiteX19" fmla="*/ 338138 w 338138"/>
              <a:gd name="connsiteY19" fmla="*/ 7937 h 303213"/>
              <a:gd name="connsiteX20" fmla="*/ 338138 w 338138"/>
              <a:gd name="connsiteY20" fmla="*/ 53975 h 303213"/>
              <a:gd name="connsiteX21" fmla="*/ 95250 w 338138"/>
              <a:gd name="connsiteY21" fmla="*/ 53975 h 303213"/>
              <a:gd name="connsiteX22" fmla="*/ 30163 w 338138"/>
              <a:gd name="connsiteY22" fmla="*/ 0 h 303213"/>
              <a:gd name="connsiteX23" fmla="*/ 60326 w 338138"/>
              <a:gd name="connsiteY23" fmla="*/ 30163 h 303213"/>
              <a:gd name="connsiteX24" fmla="*/ 30163 w 338138"/>
              <a:gd name="connsiteY24" fmla="*/ 60326 h 303213"/>
              <a:gd name="connsiteX25" fmla="*/ 0 w 338138"/>
              <a:gd name="connsiteY25" fmla="*/ 30163 h 303213"/>
              <a:gd name="connsiteX26" fmla="*/ 30163 w 338138"/>
              <a:gd name="connsiteY26" fmla="*/ 0 h 303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8138" h="303213">
                <a:moveTo>
                  <a:pt x="95250" y="250825"/>
                </a:moveTo>
                <a:lnTo>
                  <a:pt x="338138" y="250825"/>
                </a:lnTo>
                <a:lnTo>
                  <a:pt x="338138" y="296863"/>
                </a:lnTo>
                <a:lnTo>
                  <a:pt x="95250" y="296863"/>
                </a:lnTo>
                <a:close/>
                <a:moveTo>
                  <a:pt x="30163" y="244475"/>
                </a:moveTo>
                <a:cubicBezTo>
                  <a:pt x="46822" y="244475"/>
                  <a:pt x="60326" y="257624"/>
                  <a:pt x="60326" y="273844"/>
                </a:cubicBezTo>
                <a:cubicBezTo>
                  <a:pt x="60326" y="290064"/>
                  <a:pt x="46822" y="303213"/>
                  <a:pt x="30163" y="303213"/>
                </a:cubicBezTo>
                <a:cubicBezTo>
                  <a:pt x="13504" y="303213"/>
                  <a:pt x="0" y="290064"/>
                  <a:pt x="0" y="273844"/>
                </a:cubicBezTo>
                <a:cubicBezTo>
                  <a:pt x="0" y="257624"/>
                  <a:pt x="13504" y="244475"/>
                  <a:pt x="30163" y="244475"/>
                </a:cubicBezTo>
                <a:close/>
                <a:moveTo>
                  <a:pt x="95250" y="130175"/>
                </a:moveTo>
                <a:lnTo>
                  <a:pt x="338138" y="130175"/>
                </a:lnTo>
                <a:lnTo>
                  <a:pt x="338138" y="176213"/>
                </a:lnTo>
                <a:lnTo>
                  <a:pt x="95250" y="176213"/>
                </a:lnTo>
                <a:close/>
                <a:moveTo>
                  <a:pt x="30163" y="122237"/>
                </a:moveTo>
                <a:cubicBezTo>
                  <a:pt x="46822" y="122237"/>
                  <a:pt x="60326" y="135741"/>
                  <a:pt x="60326" y="152400"/>
                </a:cubicBezTo>
                <a:cubicBezTo>
                  <a:pt x="60326" y="169059"/>
                  <a:pt x="46822" y="182563"/>
                  <a:pt x="30163" y="182563"/>
                </a:cubicBezTo>
                <a:cubicBezTo>
                  <a:pt x="13504" y="182563"/>
                  <a:pt x="0" y="169059"/>
                  <a:pt x="0" y="152400"/>
                </a:cubicBezTo>
                <a:cubicBezTo>
                  <a:pt x="0" y="135741"/>
                  <a:pt x="13504" y="122237"/>
                  <a:pt x="30163" y="122237"/>
                </a:cubicBezTo>
                <a:close/>
                <a:moveTo>
                  <a:pt x="95250" y="7937"/>
                </a:moveTo>
                <a:lnTo>
                  <a:pt x="338138" y="7937"/>
                </a:lnTo>
                <a:lnTo>
                  <a:pt x="338138" y="53975"/>
                </a:lnTo>
                <a:lnTo>
                  <a:pt x="95250" y="53975"/>
                </a:lnTo>
                <a:close/>
                <a:moveTo>
                  <a:pt x="30163" y="0"/>
                </a:moveTo>
                <a:cubicBezTo>
                  <a:pt x="46822" y="0"/>
                  <a:pt x="60326" y="13504"/>
                  <a:pt x="60326" y="30163"/>
                </a:cubicBezTo>
                <a:cubicBezTo>
                  <a:pt x="60326" y="46822"/>
                  <a:pt x="46822" y="60326"/>
                  <a:pt x="30163" y="60326"/>
                </a:cubicBezTo>
                <a:cubicBezTo>
                  <a:pt x="13504" y="60326"/>
                  <a:pt x="0" y="46822"/>
                  <a:pt x="0" y="30163"/>
                </a:cubicBezTo>
                <a:cubicBezTo>
                  <a:pt x="0" y="13504"/>
                  <a:pt x="13504" y="0"/>
                  <a:pt x="30163" y="0"/>
                </a:cubicBezTo>
                <a:close/>
              </a:path>
            </a:pathLst>
          </a:custGeom>
          <a:solidFill>
            <a:schemeClr val="bg1"/>
          </a:solidFill>
          <a:ln>
            <a:noFill/>
          </a:ln>
        </p:spPr>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grpSp>
        <p:nvGrpSpPr>
          <p:cNvPr id="12" name="组合 3"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GrpSpPr/>
          <p:nvPr/>
        </p:nvGrpSpPr>
        <p:grpSpPr>
          <a:xfrm>
            <a:off x="4402321" y="2567225"/>
            <a:ext cx="7750491" cy="1709143"/>
            <a:chOff x="4330641" y="2503119"/>
            <a:chExt cx="7750491" cy="1709143"/>
          </a:xfrm>
        </p:grpSpPr>
        <p:sp>
          <p:nvSpPr>
            <p:cNvPr id="14" name="木先生"/>
            <p:cNvSpPr txBox="1"/>
            <p:nvPr/>
          </p:nvSpPr>
          <p:spPr>
            <a:xfrm>
              <a:off x="4382893" y="3812152"/>
              <a:ext cx="7698239" cy="400110"/>
            </a:xfrm>
            <a:prstGeom prst="rect">
              <a:avLst/>
            </a:prstGeom>
            <a:noFill/>
          </p:spPr>
          <p:txBody>
            <a:bodyPr wrap="square" rtlCol="0">
              <a:spAutoFit/>
            </a:bodyPr>
            <a:lstStyle/>
            <a:p>
              <a:r>
                <a:rPr lang="en-US" altLang="zh-CN" sz="2000" b="1" spc="300" dirty="0" smtClean="0">
                  <a:solidFill>
                    <a:schemeClr val="bg1"/>
                  </a:solidFill>
                </a:rPr>
                <a:t>STANDARD QUERY METHODS</a:t>
              </a:r>
              <a:endParaRPr lang="zh-CN" altLang="en-US" sz="2000" b="1" spc="300" dirty="0">
                <a:solidFill>
                  <a:schemeClr val="bg1"/>
                </a:solidFill>
              </a:endParaRPr>
            </a:p>
          </p:txBody>
        </p:sp>
        <p:sp>
          <p:nvSpPr>
            <p:cNvPr id="15" name="木先生"/>
            <p:cNvSpPr txBox="1"/>
            <p:nvPr/>
          </p:nvSpPr>
          <p:spPr>
            <a:xfrm>
              <a:off x="4330641" y="2503119"/>
              <a:ext cx="6527409" cy="1323439"/>
            </a:xfrm>
            <a:prstGeom prst="rect">
              <a:avLst/>
            </a:prstGeom>
            <a:noFill/>
          </p:spPr>
          <p:txBody>
            <a:bodyPr wrap="square" rtlCol="0">
              <a:spAutoFit/>
            </a:bodyPr>
            <a:lstStyle/>
            <a:p>
              <a:r>
                <a:rPr lang="zh-CN" altLang="en-US" sz="8000" b="1" dirty="0" smtClean="0">
                  <a:solidFill>
                    <a:schemeClr val="bg1"/>
                  </a:solidFill>
                  <a:latin typeface="Hiragino Sans GB W6" charset="-122"/>
                  <a:ea typeface="Hiragino Sans GB W6" charset="-122"/>
                  <a:cs typeface="Hiragino Sans GB W6" charset="-122"/>
                </a:rPr>
                <a:t>标准查询方法</a:t>
              </a:r>
              <a:endParaRPr lang="zh-CN" altLang="en-US" sz="8000" b="1" dirty="0">
                <a:solidFill>
                  <a:schemeClr val="bg1"/>
                </a:solidFill>
                <a:latin typeface="Hiragino Sans GB W6" charset="-122"/>
                <a:ea typeface="Hiragino Sans GB W6" charset="-122"/>
                <a:cs typeface="Hiragino Sans GB W6" charset="-122"/>
              </a:endParaRPr>
            </a:p>
          </p:txBody>
        </p:sp>
      </p:grpSp>
      <p:cxnSp>
        <p:nvCxnSpPr>
          <p:cNvPr id="16" name="木先生"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CxnSpPr/>
          <p:nvPr/>
        </p:nvCxnSpPr>
        <p:spPr>
          <a:xfrm>
            <a:off x="4094603" y="2698585"/>
            <a:ext cx="0" cy="1519707"/>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2309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一、</a:t>
            </a:r>
            <a:r>
              <a:rPr lang="en-US" altLang="zh-CN" sz="2800" b="1" dirty="0">
                <a:latin typeface="Microsoft YaHei" charset="-122"/>
                <a:ea typeface="Microsoft YaHei" charset="-122"/>
                <a:cs typeface="Microsoft YaHei" charset="-122"/>
              </a:rPr>
              <a:t>GB 2760</a:t>
            </a:r>
            <a:r>
              <a:rPr lang="zh-CN" altLang="en-US" sz="2800" b="1" dirty="0">
                <a:latin typeface="Microsoft YaHei" charset="-122"/>
                <a:ea typeface="Microsoft YaHei" charset="-122"/>
                <a:cs typeface="Microsoft YaHei" charset="-122"/>
              </a:rPr>
              <a:t>标准查询软件</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10" name="文本框 9"/>
          <p:cNvSpPr txBox="1"/>
          <p:nvPr/>
        </p:nvSpPr>
        <p:spPr>
          <a:xfrm>
            <a:off x="1015799" y="1030583"/>
            <a:ext cx="10597081" cy="1422954"/>
          </a:xfrm>
          <a:prstGeom prst="rect">
            <a:avLst/>
          </a:prstGeom>
          <a:noFill/>
        </p:spPr>
        <p:txBody>
          <a:bodyPr wrap="square" rtlCol="0">
            <a:spAutoFit/>
          </a:bodyPr>
          <a:lstStyle/>
          <a:p>
            <a:pPr indent="457200">
              <a:lnSpc>
                <a:spcPct val="150000"/>
              </a:lnSpc>
            </a:pPr>
            <a:r>
              <a:rPr lang="en-US" altLang="zh-CN" sz="2000" b="1" dirty="0" smtClean="0">
                <a:latin typeface="Microsoft YaHei" charset="-122"/>
                <a:ea typeface="Microsoft YaHei" charset="-122"/>
                <a:cs typeface="Microsoft YaHei" charset="-122"/>
              </a:rPr>
              <a:t>GB </a:t>
            </a:r>
            <a:r>
              <a:rPr lang="en-US" altLang="zh-CN" sz="2000" b="1" dirty="0">
                <a:latin typeface="Microsoft YaHei" charset="-122"/>
                <a:ea typeface="Microsoft YaHei" charset="-122"/>
                <a:cs typeface="Microsoft YaHei" charset="-122"/>
              </a:rPr>
              <a:t>2760</a:t>
            </a:r>
            <a:r>
              <a:rPr lang="zh-CN" altLang="en-US" sz="2000" b="1" dirty="0">
                <a:latin typeface="Microsoft YaHei" charset="-122"/>
                <a:ea typeface="Microsoft YaHei" charset="-122"/>
                <a:cs typeface="Microsoft YaHei" charset="-122"/>
              </a:rPr>
              <a:t>标准的电子文档（</a:t>
            </a:r>
            <a:r>
              <a:rPr lang="en-US" altLang="zh-CN" sz="2000" b="1" dirty="0">
                <a:latin typeface="Microsoft YaHei" charset="-122"/>
                <a:ea typeface="Microsoft YaHei" charset="-122"/>
                <a:cs typeface="Microsoft YaHei" charset="-122"/>
              </a:rPr>
              <a:t>PDF</a:t>
            </a:r>
            <a:r>
              <a:rPr lang="zh-CN" altLang="en-US" sz="2000" b="1" dirty="0">
                <a:latin typeface="Microsoft YaHei" charset="-122"/>
                <a:ea typeface="Microsoft YaHei" charset="-122"/>
                <a:cs typeface="Microsoft YaHei" charset="-122"/>
              </a:rPr>
              <a:t>版本），可以在食品安全国家标准数据检索平台（</a:t>
            </a:r>
            <a:r>
              <a:rPr lang="en-US" altLang="zh-CN" sz="2000" b="1" dirty="0">
                <a:latin typeface="Microsoft YaHei" charset="-122"/>
                <a:ea typeface="Microsoft YaHei" charset="-122"/>
                <a:cs typeface="Microsoft YaHei" charset="-122"/>
              </a:rPr>
              <a:t>http://</a:t>
            </a:r>
            <a:r>
              <a:rPr lang="en-US" altLang="zh-CN" sz="2000" b="1" dirty="0" err="1">
                <a:latin typeface="Microsoft YaHei" charset="-122"/>
                <a:ea typeface="Microsoft YaHei" charset="-122"/>
                <a:cs typeface="Microsoft YaHei" charset="-122"/>
              </a:rPr>
              <a:t>bz.cfsa.net.cn</a:t>
            </a:r>
            <a:r>
              <a:rPr lang="en-US" altLang="zh-CN" sz="2000" b="1" dirty="0">
                <a:latin typeface="Microsoft YaHei" charset="-122"/>
                <a:ea typeface="Microsoft YaHei" charset="-122"/>
                <a:cs typeface="Microsoft YaHei" charset="-122"/>
              </a:rPr>
              <a:t>/</a:t>
            </a:r>
            <a:r>
              <a:rPr lang="en-US" altLang="zh-CN" sz="2000" b="1" dirty="0" err="1">
                <a:latin typeface="Microsoft YaHei" charset="-122"/>
                <a:ea typeface="Microsoft YaHei" charset="-122"/>
                <a:cs typeface="Microsoft YaHei" charset="-122"/>
              </a:rPr>
              <a:t>db</a:t>
            </a:r>
            <a:r>
              <a:rPr lang="zh-CN" altLang="en-US" sz="2000" b="1" dirty="0">
                <a:latin typeface="Microsoft YaHei" charset="-122"/>
                <a:ea typeface="Microsoft YaHei" charset="-122"/>
                <a:cs typeface="Microsoft YaHei" charset="-122"/>
              </a:rPr>
              <a:t>）下载，建议使用</a:t>
            </a:r>
            <a:r>
              <a:rPr lang="en-US" altLang="zh-CN" sz="2000" b="1" dirty="0">
                <a:latin typeface="Microsoft YaHei" charset="-122"/>
                <a:ea typeface="Microsoft YaHei" charset="-122"/>
                <a:cs typeface="Microsoft YaHei" charset="-122"/>
              </a:rPr>
              <a:t>Adobe Reader</a:t>
            </a:r>
            <a:r>
              <a:rPr lang="zh-CN" altLang="en-US" sz="2000" b="1" dirty="0">
                <a:latin typeface="Microsoft YaHei" charset="-122"/>
                <a:ea typeface="Microsoft YaHei" charset="-122"/>
                <a:cs typeface="Microsoft YaHei" charset="-122"/>
              </a:rPr>
              <a:t>软件进行阅读和查询，下面以</a:t>
            </a:r>
            <a:r>
              <a:rPr lang="en-US" altLang="zh-CN" sz="2000" b="1" dirty="0">
                <a:latin typeface="Microsoft YaHei" charset="-122"/>
                <a:ea typeface="Microsoft YaHei" charset="-122"/>
                <a:cs typeface="Microsoft YaHei" charset="-122"/>
              </a:rPr>
              <a:t>Adobe </a:t>
            </a:r>
            <a:r>
              <a:rPr lang="en-US" altLang="zh-CN" sz="2000" b="1" dirty="0" err="1">
                <a:latin typeface="Microsoft YaHei" charset="-122"/>
                <a:ea typeface="Microsoft YaHei" charset="-122"/>
                <a:cs typeface="Microsoft YaHei" charset="-122"/>
              </a:rPr>
              <a:t>ReaderⅪ</a:t>
            </a:r>
            <a:r>
              <a:rPr lang="zh-CN" altLang="en-US" sz="2000" b="1" dirty="0">
                <a:latin typeface="Microsoft YaHei" charset="-122"/>
                <a:ea typeface="Microsoft YaHei" charset="-122"/>
                <a:cs typeface="Microsoft YaHei" charset="-122"/>
              </a:rPr>
              <a:t>为例，介绍查询方法。</a:t>
            </a:r>
          </a:p>
        </p:txBody>
      </p:sp>
    </p:spTree>
    <p:extLst>
      <p:ext uri="{BB962C8B-B14F-4D97-AF65-F5344CB8AC3E}">
        <p14:creationId xmlns:p14="http://schemas.microsoft.com/office/powerpoint/2010/main" val="194772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一、</a:t>
            </a:r>
            <a:r>
              <a:rPr lang="en-US" altLang="zh-CN" sz="2800" b="1" dirty="0">
                <a:latin typeface="Microsoft YaHei" charset="-122"/>
                <a:ea typeface="Microsoft YaHei" charset="-122"/>
                <a:cs typeface="Microsoft YaHei" charset="-122"/>
              </a:rPr>
              <a:t>GB 2760</a:t>
            </a:r>
            <a:r>
              <a:rPr lang="zh-CN" altLang="en-US" sz="2800" b="1" dirty="0">
                <a:latin typeface="Microsoft YaHei" charset="-122"/>
                <a:ea typeface="Microsoft YaHei" charset="-122"/>
                <a:cs typeface="Microsoft YaHei" charset="-122"/>
              </a:rPr>
              <a:t>标准查询软件</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2492990"/>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（一）利用“查找”功能</a:t>
            </a:r>
            <a:r>
              <a:rPr lang="zh-CN" altLang="en-US" sz="2400" b="1" dirty="0" smtClean="0">
                <a:latin typeface="Microsoft YaHei" charset="-122"/>
                <a:ea typeface="Microsoft YaHei" charset="-122"/>
                <a:cs typeface="Microsoft YaHei" charset="-122"/>
              </a:rPr>
              <a:t>查询</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打开</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的</a:t>
            </a:r>
            <a:r>
              <a:rPr lang="en-US" altLang="zh-CN" sz="2000" b="1" dirty="0">
                <a:latin typeface="Microsoft YaHei" charset="-122"/>
                <a:ea typeface="Microsoft YaHei" charset="-122"/>
                <a:cs typeface="Microsoft YaHei" charset="-122"/>
              </a:rPr>
              <a:t>PDF</a:t>
            </a:r>
            <a:r>
              <a:rPr lang="zh-CN" altLang="en-US" sz="2000" b="1" dirty="0">
                <a:latin typeface="Microsoft YaHei" charset="-122"/>
                <a:ea typeface="Microsoft YaHei" charset="-122"/>
                <a:cs typeface="Microsoft YaHei" charset="-122"/>
              </a:rPr>
              <a:t>文本，在菜单栏的“编辑”选项下，找到“查找”选项，或使用</a:t>
            </a:r>
            <a:r>
              <a:rPr lang="en-US" altLang="zh-CN" sz="2000" b="1" dirty="0" err="1">
                <a:latin typeface="Microsoft YaHei" charset="-122"/>
                <a:ea typeface="Microsoft YaHei" charset="-122"/>
                <a:cs typeface="Microsoft YaHei" charset="-122"/>
              </a:rPr>
              <a:t>Ctrl+F</a:t>
            </a:r>
            <a:r>
              <a:rPr lang="zh-CN" altLang="en-US" sz="2000" b="1" dirty="0">
                <a:latin typeface="Microsoft YaHei" charset="-122"/>
                <a:ea typeface="Microsoft YaHei" charset="-122"/>
                <a:cs typeface="Microsoft YaHei" charset="-122"/>
              </a:rPr>
              <a:t>键快速启动查找功能，在“查找”栏键入要查找内容的“关键词”，即可以在标准文本中逐条查询到想找的内容，查询到的内容以阴影区域突出显示，可利用“查找”栏的“上一个”“下一条”，在文本中逐个查询定位。见图</a:t>
            </a:r>
            <a:r>
              <a:rPr lang="en-US" altLang="zh-CN" sz="2000" b="1" dirty="0">
                <a:latin typeface="Microsoft YaHei" charset="-122"/>
                <a:ea typeface="Microsoft YaHei" charset="-122"/>
                <a:cs typeface="Microsoft YaHei" charset="-122"/>
              </a:rPr>
              <a:t>X-8</a:t>
            </a:r>
            <a:r>
              <a:rPr lang="zh-CN" altLang="en-US" sz="2000" b="1" dirty="0">
                <a:latin typeface="Microsoft YaHei" charset="-122"/>
                <a:ea typeface="Microsoft YaHei" charset="-122"/>
                <a:cs typeface="Microsoft YaHei" charset="-122"/>
              </a:rPr>
              <a:t>。</a:t>
            </a:r>
          </a:p>
        </p:txBody>
      </p:sp>
      <p:pic>
        <p:nvPicPr>
          <p:cNvPr id="4" name="图片 3"/>
          <p:cNvPicPr>
            <a:picLocks noChangeAspect="1"/>
          </p:cNvPicPr>
          <p:nvPr/>
        </p:nvPicPr>
        <p:blipFill>
          <a:blip r:embed="rId2"/>
          <a:stretch>
            <a:fillRect/>
          </a:stretch>
        </p:blipFill>
        <p:spPr>
          <a:xfrm>
            <a:off x="1778000" y="3523573"/>
            <a:ext cx="8445500" cy="3046846"/>
          </a:xfrm>
          <a:prstGeom prst="rect">
            <a:avLst/>
          </a:prstGeom>
        </p:spPr>
      </p:pic>
    </p:spTree>
    <p:extLst>
      <p:ext uri="{BB962C8B-B14F-4D97-AF65-F5344CB8AC3E}">
        <p14:creationId xmlns:p14="http://schemas.microsoft.com/office/powerpoint/2010/main" val="55360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一、</a:t>
            </a:r>
            <a:r>
              <a:rPr lang="en-US" altLang="zh-CN" sz="2800" b="1" dirty="0">
                <a:latin typeface="Microsoft YaHei" charset="-122"/>
                <a:ea typeface="Microsoft YaHei" charset="-122"/>
                <a:cs typeface="Microsoft YaHei" charset="-122"/>
              </a:rPr>
              <a:t>GB 2760</a:t>
            </a:r>
            <a:r>
              <a:rPr lang="zh-CN" altLang="en-US" sz="2800" b="1" dirty="0">
                <a:latin typeface="Microsoft YaHei" charset="-122"/>
                <a:ea typeface="Microsoft YaHei" charset="-122"/>
                <a:cs typeface="Microsoft YaHei" charset="-122"/>
              </a:rPr>
              <a:t>标准查询软件</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2031325"/>
          </a:xfrm>
          <a:prstGeom prst="rect">
            <a:avLst/>
          </a:prstGeom>
          <a:noFill/>
        </p:spPr>
        <p:txBody>
          <a:bodyPr wrap="square" rtlCol="0">
            <a:spAutoFit/>
          </a:bodyPr>
          <a:lstStyle/>
          <a:p>
            <a:pPr indent="457200">
              <a:lnSpc>
                <a:spcPct val="150000"/>
              </a:lnSpc>
            </a:pPr>
            <a:r>
              <a:rPr lang="zh-CN" altLang="en-US" sz="2400" b="1" dirty="0" smtClean="0">
                <a:latin typeface="Microsoft YaHei" charset="-122"/>
                <a:ea typeface="Microsoft YaHei" charset="-122"/>
                <a:cs typeface="Microsoft YaHei" charset="-122"/>
              </a:rPr>
              <a:t>（二）利用         搜索功能查询</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打开</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的</a:t>
            </a:r>
            <a:r>
              <a:rPr lang="en-US" altLang="zh-CN" sz="2000" b="1" dirty="0">
                <a:latin typeface="Microsoft YaHei" charset="-122"/>
                <a:ea typeface="Microsoft YaHei" charset="-122"/>
                <a:cs typeface="Microsoft YaHei" charset="-122"/>
              </a:rPr>
              <a:t>PDF</a:t>
            </a:r>
            <a:r>
              <a:rPr lang="zh-CN" altLang="en-US" sz="2000" b="1" dirty="0">
                <a:latin typeface="Microsoft YaHei" charset="-122"/>
                <a:ea typeface="Microsoft YaHei" charset="-122"/>
                <a:cs typeface="Microsoft YaHei" charset="-122"/>
              </a:rPr>
              <a:t>文本，点击工具栏的 </a:t>
            </a:r>
            <a:r>
              <a:rPr lang="zh-CN" altLang="en-US" sz="2000" b="1" dirty="0" smtClean="0">
                <a:latin typeface="Microsoft YaHei" charset="-122"/>
                <a:ea typeface="Microsoft YaHei" charset="-122"/>
                <a:cs typeface="Microsoft YaHei" charset="-122"/>
              </a:rPr>
              <a:t>      ，</a:t>
            </a:r>
            <a:r>
              <a:rPr lang="zh-CN" altLang="en-US" sz="2000" b="1" dirty="0">
                <a:latin typeface="Microsoft YaHei" charset="-122"/>
                <a:ea typeface="Microsoft YaHei" charset="-122"/>
                <a:cs typeface="Microsoft YaHei" charset="-122"/>
              </a:rPr>
              <a:t>选择“在当前文档中”搜索，并键入要查找内容的“关键词”，即可以在标准文本中查询到全部想找的内容，查询到的内容以阴影区域突出显示，可利用搜索栏的结果显示信息，点击后定位查看搜索到的内容。见图</a:t>
            </a:r>
            <a:r>
              <a:rPr lang="en-US" altLang="zh-CN" sz="2000" b="1" dirty="0">
                <a:latin typeface="Microsoft YaHei" charset="-122"/>
                <a:ea typeface="Microsoft YaHei" charset="-122"/>
                <a:cs typeface="Microsoft YaHei" charset="-122"/>
              </a:rPr>
              <a:t>X-9</a:t>
            </a:r>
            <a:r>
              <a:rPr lang="zh-CN" altLang="en-US" sz="2000" b="1" dirty="0">
                <a:latin typeface="Microsoft YaHei" charset="-122"/>
                <a:ea typeface="Microsoft YaHei" charset="-122"/>
                <a:cs typeface="Microsoft YaHei" charset="-122"/>
              </a:rPr>
              <a:t>。</a:t>
            </a:r>
          </a:p>
        </p:txBody>
      </p:sp>
      <p:pic>
        <p:nvPicPr>
          <p:cNvPr id="6" name="图片 5"/>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923510" y="941683"/>
            <a:ext cx="1038890" cy="692931"/>
          </a:xfrm>
          <a:prstGeom prst="rect">
            <a:avLst/>
          </a:prstGeom>
        </p:spPr>
      </p:pic>
      <p:pic>
        <p:nvPicPr>
          <p:cNvPr id="7" name="图片 6"/>
          <p:cNvPicPr>
            <a:picLocks noChangeAspect="1"/>
          </p:cNvPicPr>
          <p:nvPr/>
        </p:nvPicPr>
        <p:blipFill>
          <a:blip r:embed="rId4"/>
          <a:stretch>
            <a:fillRect/>
          </a:stretch>
        </p:blipFill>
        <p:spPr>
          <a:xfrm>
            <a:off x="1259739" y="3328906"/>
            <a:ext cx="9751161" cy="3329238"/>
          </a:xfrm>
          <a:prstGeom prst="rect">
            <a:avLst/>
          </a:prstGeom>
        </p:spPr>
      </p:pic>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6098711" y="1556515"/>
            <a:ext cx="733889" cy="489498"/>
          </a:xfrm>
          <a:prstGeom prst="rect">
            <a:avLst/>
          </a:prstGeom>
        </p:spPr>
      </p:pic>
    </p:spTree>
    <p:extLst>
      <p:ext uri="{BB962C8B-B14F-4D97-AF65-F5344CB8AC3E}">
        <p14:creationId xmlns:p14="http://schemas.microsoft.com/office/powerpoint/2010/main" val="182269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2954655"/>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（一）查询</a:t>
            </a:r>
            <a:r>
              <a:rPr lang="zh-CN" altLang="en-US" sz="2400" b="1" dirty="0" smtClean="0">
                <a:latin typeface="Microsoft YaHei" charset="-122"/>
                <a:ea typeface="Microsoft YaHei" charset="-122"/>
                <a:cs typeface="Microsoft YaHei" charset="-122"/>
              </a:rPr>
              <a:t>顺序</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为了查找某食品添加剂</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能否使用于</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类食品中，除在</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标准文本查询外，还应查询</a:t>
            </a:r>
            <a:r>
              <a:rPr lang="en-US" altLang="zh-CN" sz="2000" b="1" dirty="0">
                <a:latin typeface="Microsoft YaHei" charset="-122"/>
                <a:ea typeface="Microsoft YaHei" charset="-122"/>
                <a:cs typeface="Microsoft YaHei" charset="-122"/>
              </a:rPr>
              <a:t>2014</a:t>
            </a:r>
            <a:r>
              <a:rPr lang="zh-CN" altLang="en-US" sz="2000" b="1" dirty="0">
                <a:latin typeface="Microsoft YaHei" charset="-122"/>
                <a:ea typeface="Microsoft YaHei" charset="-122"/>
                <a:cs typeface="Microsoft YaHei" charset="-122"/>
              </a:rPr>
              <a:t>年</a:t>
            </a:r>
            <a:r>
              <a:rPr lang="en-US" altLang="zh-CN" sz="2000" b="1" dirty="0">
                <a:latin typeface="Microsoft YaHei" charset="-122"/>
                <a:ea typeface="Microsoft YaHei" charset="-122"/>
                <a:cs typeface="Microsoft YaHei" charset="-122"/>
              </a:rPr>
              <a:t>8</a:t>
            </a:r>
            <a:r>
              <a:rPr lang="zh-CN" altLang="en-US" sz="2000" b="1" dirty="0">
                <a:latin typeface="Microsoft YaHei" charset="-122"/>
                <a:ea typeface="Microsoft YaHei" charset="-122"/>
                <a:cs typeface="Microsoft YaHei" charset="-122"/>
              </a:rPr>
              <a:t>月</a:t>
            </a:r>
            <a:r>
              <a:rPr lang="en-US" altLang="zh-CN" sz="2000" b="1" dirty="0">
                <a:latin typeface="Microsoft YaHei" charset="-122"/>
                <a:ea typeface="Microsoft YaHei" charset="-122"/>
                <a:cs typeface="Microsoft YaHei" charset="-122"/>
              </a:rPr>
              <a:t>14</a:t>
            </a:r>
            <a:r>
              <a:rPr lang="zh-CN" altLang="en-US" sz="2000" b="1" dirty="0">
                <a:latin typeface="Microsoft YaHei" charset="-122"/>
                <a:ea typeface="Microsoft YaHei" charset="-122"/>
                <a:cs typeface="Microsoft YaHei" charset="-122"/>
              </a:rPr>
              <a:t>日之后国家卫生计生委发布的有关食品添加剂的公告。查询</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，建议按照以下顺序查附表：查表</a:t>
            </a:r>
            <a:r>
              <a:rPr lang="en-US" altLang="zh-CN" sz="2000" b="1" dirty="0">
                <a:latin typeface="Microsoft YaHei" charset="-122"/>
                <a:ea typeface="Microsoft YaHei" charset="-122"/>
                <a:cs typeface="Microsoft YaHei" charset="-122"/>
              </a:rPr>
              <a:t>A.2</a:t>
            </a:r>
            <a:r>
              <a:rPr lang="zh-CN" altLang="en-US" sz="2000" b="1" dirty="0">
                <a:latin typeface="Microsoft YaHei" charset="-122"/>
                <a:ea typeface="Microsoft YaHei" charset="-122"/>
                <a:cs typeface="Microsoft YaHei" charset="-122"/>
              </a:rPr>
              <a:t>看食品添加剂</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是否在名单中→查表</a:t>
            </a:r>
            <a:r>
              <a:rPr lang="en-US" altLang="zh-CN" sz="2000" b="1" dirty="0">
                <a:latin typeface="Microsoft YaHei" charset="-122"/>
                <a:ea typeface="Microsoft YaHei" charset="-122"/>
                <a:cs typeface="Microsoft YaHei" charset="-122"/>
              </a:rPr>
              <a:t>A.3</a:t>
            </a:r>
            <a:r>
              <a:rPr lang="zh-CN" altLang="en-US" sz="2000" b="1" dirty="0">
                <a:latin typeface="Microsoft YaHei" charset="-122"/>
                <a:ea typeface="Microsoft YaHei" charset="-122"/>
                <a:cs typeface="Microsoft YaHei" charset="-122"/>
              </a:rPr>
              <a:t>看</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类食品是否在名单中→查表</a:t>
            </a:r>
            <a:r>
              <a:rPr lang="en-US" altLang="zh-CN" sz="2000" b="1" dirty="0">
                <a:latin typeface="Microsoft YaHei" charset="-122"/>
                <a:ea typeface="Microsoft YaHei" charset="-122"/>
                <a:cs typeface="Microsoft YaHei" charset="-122"/>
              </a:rPr>
              <a:t>A.1</a:t>
            </a:r>
            <a:r>
              <a:rPr lang="zh-CN" altLang="en-US" sz="2000" b="1" dirty="0">
                <a:latin typeface="Microsoft YaHei" charset="-122"/>
                <a:ea typeface="Microsoft YaHei" charset="-122"/>
                <a:cs typeface="Microsoft YaHei" charset="-122"/>
              </a:rPr>
              <a:t>看食品添加剂</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使用于</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类食品的规定→得出食品添加剂</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使用于</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类食品的规定。具体流程见表</a:t>
            </a:r>
            <a:r>
              <a:rPr lang="en-US" altLang="zh-CN" sz="2000" b="1" dirty="0">
                <a:latin typeface="Microsoft YaHei" charset="-122"/>
                <a:ea typeface="Microsoft YaHei" charset="-122"/>
                <a:cs typeface="Microsoft YaHei" charset="-122"/>
              </a:rPr>
              <a:t>X-3</a:t>
            </a:r>
            <a:r>
              <a:rPr lang="zh-CN" altLang="en-US" sz="2000" b="1" dirty="0">
                <a:latin typeface="Microsoft YaHei" charset="-122"/>
                <a:ea typeface="Microsoft YaHei" charset="-122"/>
                <a:cs typeface="Microsoft YaHei" charset="-122"/>
              </a:rPr>
              <a:t>。</a:t>
            </a:r>
          </a:p>
        </p:txBody>
      </p:sp>
    </p:spTree>
    <p:extLst>
      <p:ext uri="{BB962C8B-B14F-4D97-AF65-F5344CB8AC3E}">
        <p14:creationId xmlns:p14="http://schemas.microsoft.com/office/powerpoint/2010/main" val="164892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（一）查询</a:t>
            </a:r>
            <a:r>
              <a:rPr lang="zh-CN" altLang="en-US" sz="2400" b="1" dirty="0" smtClean="0">
                <a:latin typeface="Microsoft YaHei" charset="-122"/>
                <a:ea typeface="Microsoft YaHei" charset="-122"/>
                <a:cs typeface="Microsoft YaHei" charset="-122"/>
              </a:rPr>
              <a:t>顺序</a:t>
            </a:r>
            <a:endParaRPr lang="en-US" altLang="zh-CN" sz="2400" b="1" dirty="0" smtClean="0">
              <a:latin typeface="Microsoft YaHei" charset="-122"/>
              <a:ea typeface="Microsoft YaHei" charset="-122"/>
              <a:cs typeface="Microsoft YaHei" charset="-122"/>
            </a:endParaRPr>
          </a:p>
        </p:txBody>
      </p:sp>
      <p:pic>
        <p:nvPicPr>
          <p:cNvPr id="4" name="图片 3"/>
          <p:cNvPicPr>
            <a:picLocks noChangeAspect="1"/>
          </p:cNvPicPr>
          <p:nvPr/>
        </p:nvPicPr>
        <p:blipFill>
          <a:blip r:embed="rId2"/>
          <a:stretch>
            <a:fillRect/>
          </a:stretch>
        </p:blipFill>
        <p:spPr>
          <a:xfrm>
            <a:off x="4200387" y="1147994"/>
            <a:ext cx="6988313" cy="5417906"/>
          </a:xfrm>
          <a:prstGeom prst="rect">
            <a:avLst/>
          </a:prstGeom>
        </p:spPr>
      </p:pic>
    </p:spTree>
    <p:extLst>
      <p:ext uri="{BB962C8B-B14F-4D97-AF65-F5344CB8AC3E}">
        <p14:creationId xmlns:p14="http://schemas.microsoft.com/office/powerpoint/2010/main" val="141432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1107996"/>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sz="2000" b="1" dirty="0">
                <a:latin typeface="Microsoft YaHei" charset="-122"/>
                <a:ea typeface="Microsoft YaHei" charset="-122"/>
                <a:cs typeface="Microsoft YaHei" charset="-122"/>
              </a:rPr>
              <a:t>根据表</a:t>
            </a:r>
            <a:r>
              <a:rPr lang="en-US" altLang="zh-CN" sz="2000" b="1" dirty="0">
                <a:latin typeface="Microsoft YaHei" charset="-122"/>
                <a:ea typeface="Microsoft YaHei" charset="-122"/>
                <a:cs typeface="Microsoft YaHei" charset="-122"/>
              </a:rPr>
              <a:t>X-3</a:t>
            </a:r>
            <a:r>
              <a:rPr lang="zh-CN" altLang="en-US" sz="2000" b="1" dirty="0">
                <a:latin typeface="Microsoft YaHei" charset="-122"/>
                <a:ea typeface="Microsoft YaHei" charset="-122"/>
                <a:cs typeface="Microsoft YaHei" charset="-122"/>
              </a:rPr>
              <a:t>的流程，举例说明食品添加剂</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使用于</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类食品的规定的</a:t>
            </a:r>
            <a:r>
              <a:rPr lang="en-US" altLang="zh-CN" sz="2000" b="1" dirty="0">
                <a:latin typeface="Microsoft YaHei" charset="-122"/>
                <a:ea typeface="Microsoft YaHei" charset="-122"/>
                <a:cs typeface="Microsoft YaHei" charset="-122"/>
              </a:rPr>
              <a:t>20</a:t>
            </a:r>
            <a:r>
              <a:rPr lang="zh-CN" altLang="en-US" sz="2000" b="1" dirty="0">
                <a:latin typeface="Microsoft YaHei" charset="-122"/>
                <a:ea typeface="Microsoft YaHei" charset="-122"/>
                <a:cs typeface="Microsoft YaHei" charset="-122"/>
              </a:rPr>
              <a:t>种情形如下</a:t>
            </a:r>
            <a:r>
              <a:rPr lang="zh-CN" altLang="en-US" sz="2000" b="1" dirty="0" smtClean="0">
                <a:latin typeface="Microsoft YaHei" charset="-122"/>
                <a:ea typeface="Microsoft YaHei" charset="-122"/>
                <a:cs typeface="Microsoft YaHei" charset="-122"/>
              </a:rPr>
              <a:t>：</a:t>
            </a:r>
            <a:endParaRPr lang="zh-CN" altLang="en-US" sz="2000" b="1" dirty="0">
              <a:latin typeface="Microsoft YaHei" charset="-122"/>
              <a:ea typeface="Microsoft YaHei" charset="-122"/>
              <a:cs typeface="Microsoft YaHei" charset="-122"/>
            </a:endParaRPr>
          </a:p>
        </p:txBody>
      </p:sp>
      <p:sp>
        <p:nvSpPr>
          <p:cNvPr id="4" name="矩形 3"/>
          <p:cNvSpPr/>
          <p:nvPr/>
        </p:nvSpPr>
        <p:spPr>
          <a:xfrm>
            <a:off x="1015799" y="2744679"/>
            <a:ext cx="10211001" cy="258532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例如查询磷脂使用在</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婴幼儿配方食品的规定，磷脂既在表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P115</a:t>
            </a:r>
            <a:r>
              <a:rPr lang="zh-CN" altLang="en-US" b="1" dirty="0">
                <a:latin typeface="Microsoft YaHei" charset="-122"/>
                <a:ea typeface="Microsoft YaHei" charset="-122"/>
                <a:cs typeface="Microsoft YaHei" charset="-122"/>
              </a:rPr>
              <a:t>）又在表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婴幼儿配方食品既在表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P118</a:t>
            </a:r>
            <a:r>
              <a:rPr lang="zh-CN" altLang="en-US" b="1" dirty="0">
                <a:latin typeface="Microsoft YaHei" charset="-122"/>
                <a:ea typeface="Microsoft YaHei" charset="-122"/>
                <a:cs typeface="Microsoft YaHei" charset="-122"/>
              </a:rPr>
              <a:t>），又列入表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磷脂项（</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）的使用范围，那么可以得出按照表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规定，磷脂可以添加于</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婴幼儿配方食品及其下级类别食品（</a:t>
            </a:r>
            <a:r>
              <a:rPr lang="en-US" altLang="zh-CN" b="1" dirty="0">
                <a:latin typeface="Microsoft YaHei" charset="-122"/>
                <a:ea typeface="Microsoft YaHei" charset="-122"/>
                <a:cs typeface="Microsoft YaHei" charset="-122"/>
              </a:rPr>
              <a:t>13.01.01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13.01.02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13.01.03</a:t>
            </a:r>
            <a:r>
              <a:rPr lang="zh-CN" altLang="en-US" b="1" dirty="0">
                <a:latin typeface="Microsoft YaHei" charset="-122"/>
                <a:ea typeface="Microsoft YaHei" charset="-122"/>
                <a:cs typeface="Microsoft YaHei" charset="-122"/>
              </a:rPr>
              <a:t>）的结论，使用量为按生产需要适量添加。</a:t>
            </a:r>
          </a:p>
        </p:txBody>
      </p:sp>
      <p:grpSp>
        <p:nvGrpSpPr>
          <p:cNvPr id="6" name="组 5"/>
          <p:cNvGrpSpPr/>
          <p:nvPr/>
        </p:nvGrpSpPr>
        <p:grpSpPr>
          <a:xfrm>
            <a:off x="1524000" y="22274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a:t>
              </a:r>
              <a:endParaRPr lang="zh-CN" altLang="en-US" sz="2000" dirty="0">
                <a:solidFill>
                  <a:schemeClr val="bg1"/>
                </a:solidFill>
              </a:endParaRPr>
            </a:p>
          </p:txBody>
        </p:sp>
      </p:grpSp>
    </p:spTree>
    <p:extLst>
      <p:ext uri="{BB962C8B-B14F-4D97-AF65-F5344CB8AC3E}">
        <p14:creationId xmlns:p14="http://schemas.microsoft.com/office/powerpoint/2010/main" val="418210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pic>
        <p:nvPicPr>
          <p:cNvPr id="9" name="图片 8"/>
          <p:cNvPicPr>
            <a:picLocks noChangeAspect="1"/>
          </p:cNvPicPr>
          <p:nvPr/>
        </p:nvPicPr>
        <p:blipFill>
          <a:blip r:embed="rId2"/>
          <a:stretch>
            <a:fillRect/>
          </a:stretch>
        </p:blipFill>
        <p:spPr>
          <a:xfrm>
            <a:off x="944880" y="2006600"/>
            <a:ext cx="10668000" cy="3556000"/>
          </a:xfrm>
          <a:prstGeom prst="rect">
            <a:avLst/>
          </a:prstGeom>
        </p:spPr>
      </p:pic>
    </p:spTree>
    <p:extLst>
      <p:ext uri="{BB962C8B-B14F-4D97-AF65-F5344CB8AC3E}">
        <p14:creationId xmlns:p14="http://schemas.microsoft.com/office/powerpoint/2010/main" val="111342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58532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例如查询磷脂使用在</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基本不含水的脂肪和油的规定，磷脂既在表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P115</a:t>
            </a:r>
            <a:r>
              <a:rPr lang="zh-CN" altLang="en-US" b="1" dirty="0">
                <a:latin typeface="Microsoft YaHei" charset="-122"/>
                <a:ea typeface="Microsoft YaHei" charset="-122"/>
                <a:cs typeface="Microsoft YaHei" charset="-122"/>
              </a:rPr>
              <a:t>）又在表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），但不列入表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磷脂项（</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）的使用范围，那么可以得出磷脂不得添加于</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基本不含水的脂肪和油及其下级类别食品（</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及其下级</a:t>
            </a:r>
            <a:r>
              <a:rPr lang="en-US" altLang="zh-CN" b="1" dirty="0">
                <a:latin typeface="Microsoft YaHei" charset="-122"/>
                <a:ea typeface="Microsoft YaHei" charset="-122"/>
                <a:cs typeface="Microsoft YaHei" charset="-122"/>
              </a:rPr>
              <a:t>02.01.01.01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02.01.01.02</a:t>
            </a:r>
            <a:r>
              <a:rPr lang="zh-CN" altLang="en-US" b="1" dirty="0">
                <a:latin typeface="Microsoft YaHei" charset="-122"/>
                <a:ea typeface="Microsoft YaHei" charset="-122"/>
                <a:cs typeface="Microsoft YaHei" charset="-122"/>
              </a:rPr>
              <a:t>因在表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有规定除外，</a:t>
            </a:r>
            <a:r>
              <a:rPr lang="en-US" altLang="zh-CN" b="1" dirty="0">
                <a:latin typeface="Microsoft YaHei" charset="-122"/>
                <a:ea typeface="Microsoft YaHei" charset="-122"/>
                <a:cs typeface="Microsoft YaHei" charset="-122"/>
              </a:rPr>
              <a:t>02.01.02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02.01.03</a:t>
            </a:r>
            <a:r>
              <a:rPr lang="zh-CN" altLang="en-US" b="1" dirty="0">
                <a:latin typeface="Microsoft YaHei" charset="-122"/>
                <a:ea typeface="Microsoft YaHei" charset="-122"/>
                <a:cs typeface="Microsoft YaHei" charset="-122"/>
              </a:rPr>
              <a:t>）的结论。</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2</a:t>
              </a:r>
              <a:endParaRPr lang="zh-CN" altLang="en-US" sz="2000" dirty="0">
                <a:solidFill>
                  <a:schemeClr val="bg1"/>
                </a:solidFill>
              </a:endParaRPr>
            </a:p>
          </p:txBody>
        </p:sp>
      </p:grpSp>
    </p:spTree>
    <p:extLst>
      <p:ext uri="{BB962C8B-B14F-4D97-AF65-F5344CB8AC3E}">
        <p14:creationId xmlns:p14="http://schemas.microsoft.com/office/powerpoint/2010/main" val="1754715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58532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中  例如查询呈味核苷酸二钠使用在</a:t>
            </a:r>
            <a:r>
              <a:rPr lang="en-US" altLang="zh-CN" b="1" dirty="0">
                <a:latin typeface="Microsoft YaHei" charset="-122"/>
                <a:ea typeface="Microsoft YaHei" charset="-122"/>
                <a:cs typeface="Microsoft YaHei" charset="-122"/>
              </a:rPr>
              <a:t>09.03</a:t>
            </a:r>
            <a:r>
              <a:rPr lang="zh-CN" altLang="en-US" b="1" dirty="0">
                <a:latin typeface="Microsoft YaHei" charset="-122"/>
                <a:ea typeface="Microsoft YaHei" charset="-122"/>
                <a:cs typeface="Microsoft YaHei" charset="-122"/>
              </a:rPr>
              <a:t>预制水产品（半成品）的规定，呈味核苷酸二钠在表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P114</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没有使用规定，</a:t>
            </a:r>
            <a:r>
              <a:rPr lang="en-US" altLang="zh-CN" b="1" dirty="0">
                <a:latin typeface="Microsoft YaHei" charset="-122"/>
                <a:ea typeface="Microsoft YaHei" charset="-122"/>
                <a:cs typeface="Microsoft YaHei" charset="-122"/>
              </a:rPr>
              <a:t>09.03</a:t>
            </a:r>
            <a:r>
              <a:rPr lang="zh-CN" altLang="en-US" b="1" dirty="0">
                <a:latin typeface="Microsoft YaHei" charset="-122"/>
                <a:ea typeface="Microsoft YaHei" charset="-122"/>
                <a:cs typeface="Microsoft YaHei" charset="-122"/>
              </a:rPr>
              <a:t>预制水产品（半成品）在表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），因为表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食品是表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添加剂不得使用的范围，且表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没有呈味核苷酸二钠使用规定，因此可以得出呈味核苷酸二钠不得添加于</a:t>
            </a:r>
            <a:r>
              <a:rPr lang="en-US" altLang="zh-CN" b="1" dirty="0">
                <a:latin typeface="Microsoft YaHei" charset="-122"/>
                <a:ea typeface="Microsoft YaHei" charset="-122"/>
                <a:cs typeface="Microsoft YaHei" charset="-122"/>
              </a:rPr>
              <a:t>09.03</a:t>
            </a:r>
            <a:r>
              <a:rPr lang="zh-CN" altLang="en-US" b="1" dirty="0">
                <a:latin typeface="Microsoft YaHei" charset="-122"/>
                <a:ea typeface="Microsoft YaHei" charset="-122"/>
                <a:cs typeface="Microsoft YaHei" charset="-122"/>
              </a:rPr>
              <a:t>预制水产品（半成品）及其下级类别食品（</a:t>
            </a:r>
            <a:r>
              <a:rPr lang="en-US" altLang="zh-CN" b="1" dirty="0">
                <a:latin typeface="Microsoft YaHei" charset="-122"/>
                <a:ea typeface="Microsoft YaHei" charset="-122"/>
                <a:cs typeface="Microsoft YaHei" charset="-122"/>
              </a:rPr>
              <a:t>09.03.01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09.03.02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09.03.03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09.03.04</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09.03.05</a:t>
            </a:r>
            <a:r>
              <a:rPr lang="zh-CN" altLang="en-US" b="1" dirty="0">
                <a:latin typeface="Microsoft YaHei" charset="-122"/>
                <a:ea typeface="Microsoft YaHei" charset="-122"/>
                <a:cs typeface="Microsoft YaHei" charset="-122"/>
              </a:rPr>
              <a:t>）的结论。</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a:solidFill>
                    <a:schemeClr val="bg1"/>
                  </a:solidFill>
                  <a:latin typeface="Microsoft YaHei" charset="-122"/>
                  <a:ea typeface="Microsoft YaHei" charset="-122"/>
                  <a:cs typeface="Microsoft YaHei" charset="-122"/>
                </a:rPr>
                <a:t>3</a:t>
              </a:r>
              <a:endParaRPr lang="zh-CN" altLang="en-US" sz="2000" dirty="0">
                <a:solidFill>
                  <a:schemeClr val="bg1"/>
                </a:solidFill>
              </a:endParaRPr>
            </a:p>
          </p:txBody>
        </p:sp>
      </p:grpSp>
    </p:spTree>
    <p:extLst>
      <p:ext uri="{BB962C8B-B14F-4D97-AF65-F5344CB8AC3E}">
        <p14:creationId xmlns:p14="http://schemas.microsoft.com/office/powerpoint/2010/main" val="101637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58532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例如查询磷脂使用在</a:t>
            </a:r>
            <a:r>
              <a:rPr lang="en-US" altLang="zh-CN" b="1" dirty="0">
                <a:latin typeface="Microsoft YaHei" charset="-122"/>
                <a:ea typeface="Microsoft YaHei" charset="-122"/>
                <a:cs typeface="Microsoft YaHei" charset="-122"/>
              </a:rPr>
              <a:t>13.01.01</a:t>
            </a:r>
            <a:r>
              <a:rPr lang="zh-CN" altLang="en-US" b="1" dirty="0">
                <a:latin typeface="Microsoft YaHei" charset="-122"/>
                <a:ea typeface="Microsoft YaHei" charset="-122"/>
                <a:cs typeface="Microsoft YaHei" charset="-122"/>
              </a:rPr>
              <a:t>婴儿配方食品的规定，磷脂既在表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P115</a:t>
            </a:r>
            <a:r>
              <a:rPr lang="zh-CN" altLang="en-US" b="1" dirty="0">
                <a:latin typeface="Microsoft YaHei" charset="-122"/>
                <a:ea typeface="Microsoft YaHei" charset="-122"/>
                <a:cs typeface="Microsoft YaHei" charset="-122"/>
              </a:rPr>
              <a:t>）又在表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13.01.01</a:t>
            </a:r>
            <a:r>
              <a:rPr lang="zh-CN" altLang="en-US" b="1" dirty="0">
                <a:latin typeface="Microsoft YaHei" charset="-122"/>
                <a:ea typeface="Microsoft YaHei" charset="-122"/>
                <a:cs typeface="Microsoft YaHei" charset="-122"/>
              </a:rPr>
              <a:t>婴儿配方食品不在表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婴幼儿配方食品既在表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P118</a:t>
            </a:r>
            <a:r>
              <a:rPr lang="zh-CN" altLang="en-US" b="1" dirty="0">
                <a:latin typeface="Microsoft YaHei" charset="-122"/>
                <a:ea typeface="Microsoft YaHei" charset="-122"/>
                <a:cs typeface="Microsoft YaHei" charset="-122"/>
              </a:rPr>
              <a:t>），又列入表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磷脂项（</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）的使用范围，那么就要按照表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磷脂使用于</a:t>
            </a:r>
            <a:r>
              <a:rPr lang="en-US" altLang="zh-CN" b="1" dirty="0">
                <a:latin typeface="Microsoft YaHei" charset="-122"/>
                <a:ea typeface="Microsoft YaHei" charset="-122"/>
                <a:cs typeface="Microsoft YaHei" charset="-122"/>
              </a:rPr>
              <a:t>13.01</a:t>
            </a:r>
            <a:r>
              <a:rPr lang="zh-CN" altLang="en-US" b="1" dirty="0">
                <a:latin typeface="Microsoft YaHei" charset="-122"/>
                <a:ea typeface="Microsoft YaHei" charset="-122"/>
                <a:cs typeface="Microsoft YaHei" charset="-122"/>
              </a:rPr>
              <a:t>婴幼儿配方食品规定，得出磷脂可以添加于</a:t>
            </a:r>
            <a:r>
              <a:rPr lang="en-US" altLang="zh-CN" b="1" dirty="0">
                <a:latin typeface="Microsoft YaHei" charset="-122"/>
                <a:ea typeface="Microsoft YaHei" charset="-122"/>
                <a:cs typeface="Microsoft YaHei" charset="-122"/>
              </a:rPr>
              <a:t>13.01.01</a:t>
            </a:r>
            <a:r>
              <a:rPr lang="zh-CN" altLang="en-US" b="1" dirty="0">
                <a:latin typeface="Microsoft YaHei" charset="-122"/>
                <a:ea typeface="Microsoft YaHei" charset="-122"/>
                <a:cs typeface="Microsoft YaHei" charset="-122"/>
              </a:rPr>
              <a:t>婴儿配方食品（其在食品分类系统无下级类别）的结论，使用量为按生产需要适量添加。</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4</a:t>
              </a:r>
              <a:endParaRPr lang="zh-CN" altLang="en-US" sz="2000" dirty="0">
                <a:solidFill>
                  <a:schemeClr val="bg1"/>
                </a:solidFill>
              </a:endParaRPr>
            </a:p>
          </p:txBody>
        </p:sp>
      </p:grpSp>
    </p:spTree>
    <p:extLst>
      <p:ext uri="{BB962C8B-B14F-4D97-AF65-F5344CB8AC3E}">
        <p14:creationId xmlns:p14="http://schemas.microsoft.com/office/powerpoint/2010/main" val="95763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58532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为第</a:t>
            </a:r>
            <a:r>
              <a:rPr lang="en-US" altLang="zh-CN" b="1" dirty="0">
                <a:latin typeface="Microsoft YaHei" charset="-122"/>
                <a:ea typeface="Microsoft YaHei" charset="-122"/>
                <a:cs typeface="Microsoft YaHei" charset="-122"/>
              </a:rPr>
              <a:t>5</a:t>
            </a:r>
            <a:r>
              <a:rPr lang="zh-CN" altLang="en-US" b="1" dirty="0">
                <a:latin typeface="Microsoft YaHei" charset="-122"/>
                <a:ea typeface="Microsoft YaHei" charset="-122"/>
                <a:cs typeface="Microsoft YaHei" charset="-122"/>
              </a:rPr>
              <a:t>种情形，例如查询磷脂使用在</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植物油脂的规定，磷脂既在表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P115</a:t>
            </a:r>
            <a:r>
              <a:rPr lang="zh-CN" altLang="en-US" b="1" dirty="0">
                <a:latin typeface="Microsoft YaHei" charset="-122"/>
                <a:ea typeface="Microsoft YaHei" charset="-122"/>
                <a:cs typeface="Microsoft YaHei" charset="-122"/>
              </a:rPr>
              <a:t>）又在表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），且上级不列入表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磷脂项（</a:t>
            </a:r>
            <a:r>
              <a:rPr lang="en-US" altLang="zh-CN" b="1" dirty="0">
                <a:latin typeface="Microsoft YaHei" charset="-122"/>
                <a:ea typeface="Microsoft YaHei" charset="-122"/>
                <a:cs typeface="Microsoft YaHei" charset="-122"/>
              </a:rPr>
              <a:t>GB 2760 P57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X-10</a:t>
            </a:r>
            <a:r>
              <a:rPr lang="zh-CN" altLang="en-US" b="1" dirty="0">
                <a:latin typeface="Microsoft YaHei" charset="-122"/>
                <a:ea typeface="Microsoft YaHei" charset="-122"/>
                <a:cs typeface="Microsoft YaHei" charset="-122"/>
              </a:rPr>
              <a:t>）的使用范围，那么可以得出磷脂不得添加于</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植物油脂及其下级类别食品（</a:t>
            </a:r>
            <a:r>
              <a:rPr lang="en-US" altLang="zh-CN" b="1" dirty="0">
                <a:latin typeface="Microsoft YaHei" charset="-122"/>
                <a:ea typeface="Microsoft YaHei" charset="-122"/>
                <a:cs typeface="Microsoft YaHei" charset="-122"/>
              </a:rPr>
              <a:t>02.01.01.01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02.01.01.02</a:t>
            </a:r>
            <a:r>
              <a:rPr lang="zh-CN" altLang="en-US" b="1" dirty="0">
                <a:latin typeface="Microsoft YaHei" charset="-122"/>
                <a:ea typeface="Microsoft YaHei" charset="-122"/>
                <a:cs typeface="Microsoft YaHei" charset="-122"/>
              </a:rPr>
              <a:t>因在表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有规定除外）的结论。</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a:solidFill>
                    <a:schemeClr val="bg1"/>
                  </a:solidFill>
                  <a:latin typeface="Microsoft YaHei" charset="-122"/>
                  <a:ea typeface="Microsoft YaHei" charset="-122"/>
                  <a:cs typeface="Microsoft YaHei" charset="-122"/>
                </a:rPr>
                <a:t>5</a:t>
              </a:r>
              <a:endParaRPr lang="zh-CN" altLang="en-US" sz="2000" dirty="0">
                <a:solidFill>
                  <a:schemeClr val="bg1"/>
                </a:solidFill>
              </a:endParaRPr>
            </a:p>
          </p:txBody>
        </p:sp>
      </p:grpSp>
    </p:spTree>
    <p:extLst>
      <p:ext uri="{BB962C8B-B14F-4D97-AF65-F5344CB8AC3E}">
        <p14:creationId xmlns:p14="http://schemas.microsoft.com/office/powerpoint/2010/main" val="1453039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951898"/>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本身在表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例如查询抗坏血酸使用在</a:t>
            </a:r>
            <a:r>
              <a:rPr lang="en-US" altLang="zh-CN" b="1" dirty="0">
                <a:latin typeface="Microsoft YaHei" charset="-122"/>
                <a:ea typeface="Microsoft YaHei" charset="-122"/>
                <a:cs typeface="Microsoft YaHei" charset="-122"/>
              </a:rPr>
              <a:t>04.02.01.01</a:t>
            </a:r>
            <a:r>
              <a:rPr lang="zh-CN" altLang="en-US" b="1" dirty="0">
                <a:latin typeface="Microsoft YaHei" charset="-122"/>
                <a:ea typeface="Microsoft YaHei" charset="-122"/>
                <a:cs typeface="Microsoft YaHei" charset="-122"/>
              </a:rPr>
              <a:t>去皮、切块或切丝的蔬菜的规定，抗坏血酸既在表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P115</a:t>
            </a:r>
            <a:r>
              <a:rPr lang="zh-CN" altLang="en-US" b="1" dirty="0">
                <a:latin typeface="Microsoft YaHei" charset="-122"/>
                <a:ea typeface="Microsoft YaHei" charset="-122"/>
                <a:cs typeface="Microsoft YaHei" charset="-122"/>
              </a:rPr>
              <a:t>）又在表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P47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X-11</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04.02.01.01</a:t>
            </a:r>
            <a:r>
              <a:rPr lang="zh-CN" altLang="en-US" b="1" dirty="0">
                <a:latin typeface="Microsoft YaHei" charset="-122"/>
                <a:ea typeface="Microsoft YaHei" charset="-122"/>
                <a:cs typeface="Microsoft YaHei" charset="-122"/>
              </a:rPr>
              <a:t>去皮、切块或切丝的蔬菜不在表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04.02.01</a:t>
            </a:r>
            <a:r>
              <a:rPr lang="zh-CN" altLang="en-US" b="1" dirty="0">
                <a:latin typeface="Microsoft YaHei" charset="-122"/>
                <a:ea typeface="Microsoft YaHei" charset="-122"/>
                <a:cs typeface="Microsoft YaHei" charset="-122"/>
              </a:rPr>
              <a:t>新鲜蔬菜在表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04.02.01.01</a:t>
            </a:r>
            <a:r>
              <a:rPr lang="zh-CN" altLang="en-US" b="1" dirty="0">
                <a:latin typeface="Microsoft YaHei" charset="-122"/>
                <a:ea typeface="Microsoft YaHei" charset="-122"/>
                <a:cs typeface="Microsoft YaHei" charset="-122"/>
              </a:rPr>
              <a:t>去皮、切块或切丝的蔬菜本身列入表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抗坏血酸项（</a:t>
            </a:r>
            <a:r>
              <a:rPr lang="en-US" altLang="zh-CN" b="1" dirty="0">
                <a:latin typeface="Microsoft YaHei" charset="-122"/>
                <a:ea typeface="Microsoft YaHei" charset="-122"/>
                <a:cs typeface="Microsoft YaHei" charset="-122"/>
              </a:rPr>
              <a:t>GB 2760 P47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X-11</a:t>
            </a:r>
            <a:r>
              <a:rPr lang="zh-CN" altLang="en-US" b="1" dirty="0">
                <a:latin typeface="Microsoft YaHei" charset="-122"/>
                <a:ea typeface="Microsoft YaHei" charset="-122"/>
                <a:cs typeface="Microsoft YaHei" charset="-122"/>
              </a:rPr>
              <a:t>）的使用范围，那么可以得出抗坏血酸可以添加于</a:t>
            </a:r>
            <a:r>
              <a:rPr lang="en-US" altLang="zh-CN" b="1" dirty="0">
                <a:latin typeface="Microsoft YaHei" charset="-122"/>
                <a:ea typeface="Microsoft YaHei" charset="-122"/>
                <a:cs typeface="Microsoft YaHei" charset="-122"/>
              </a:rPr>
              <a:t>04.02.01.01</a:t>
            </a:r>
            <a:r>
              <a:rPr lang="zh-CN" altLang="en-US" b="1" dirty="0">
                <a:latin typeface="Microsoft YaHei" charset="-122"/>
                <a:ea typeface="Microsoft YaHei" charset="-122"/>
                <a:cs typeface="Microsoft YaHei" charset="-122"/>
              </a:rPr>
              <a:t>去皮、切块或切丝的蔬菜（其在食品分类系统无下级类别）的结论，最大使用量为</a:t>
            </a:r>
            <a:r>
              <a:rPr lang="en-US" altLang="zh-CN" b="1" dirty="0">
                <a:latin typeface="Microsoft YaHei" charset="-122"/>
                <a:ea typeface="Microsoft YaHei" charset="-122"/>
                <a:cs typeface="Microsoft YaHei" charset="-122"/>
              </a:rPr>
              <a:t>5.0g/kg</a:t>
            </a:r>
            <a:r>
              <a:rPr lang="zh-CN" altLang="en-US" b="1" dirty="0">
                <a:latin typeface="Microsoft YaHei" charset="-122"/>
                <a:ea typeface="Microsoft YaHei" charset="-122"/>
                <a:cs typeface="Microsoft YaHei" charset="-122"/>
              </a:rPr>
              <a:t>。</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6</a:t>
              </a:r>
              <a:endParaRPr lang="zh-CN" altLang="en-US" sz="2000" dirty="0">
                <a:solidFill>
                  <a:schemeClr val="bg1"/>
                </a:solidFill>
              </a:endParaRPr>
            </a:p>
          </p:txBody>
        </p:sp>
      </p:grpSp>
    </p:spTree>
    <p:extLst>
      <p:ext uri="{BB962C8B-B14F-4D97-AF65-F5344CB8AC3E}">
        <p14:creationId xmlns:p14="http://schemas.microsoft.com/office/powerpoint/2010/main" val="84810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pic>
        <p:nvPicPr>
          <p:cNvPr id="9" name="图片 8"/>
          <p:cNvPicPr>
            <a:picLocks noChangeAspect="1"/>
          </p:cNvPicPr>
          <p:nvPr/>
        </p:nvPicPr>
        <p:blipFill>
          <a:blip r:embed="rId2"/>
          <a:stretch>
            <a:fillRect/>
          </a:stretch>
        </p:blipFill>
        <p:spPr>
          <a:xfrm>
            <a:off x="1015799" y="2098724"/>
            <a:ext cx="10043261" cy="3488905"/>
          </a:xfrm>
          <a:prstGeom prst="rect">
            <a:avLst/>
          </a:prstGeom>
        </p:spPr>
      </p:pic>
    </p:spTree>
    <p:extLst>
      <p:ext uri="{BB962C8B-B14F-4D97-AF65-F5344CB8AC3E}">
        <p14:creationId xmlns:p14="http://schemas.microsoft.com/office/powerpoint/2010/main" val="139154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本身不在表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例如查询抗坏血酸使用在</a:t>
            </a:r>
            <a:r>
              <a:rPr lang="en-US" altLang="zh-CN" b="1" dirty="0">
                <a:latin typeface="Microsoft YaHei" charset="-122"/>
                <a:ea typeface="Microsoft YaHei" charset="-122"/>
                <a:cs typeface="Microsoft YaHei" charset="-122"/>
              </a:rPr>
              <a:t>04.02.01.04</a:t>
            </a:r>
            <a:r>
              <a:rPr lang="zh-CN" altLang="en-US" b="1" dirty="0">
                <a:latin typeface="Microsoft YaHei" charset="-122"/>
                <a:ea typeface="Microsoft YaHei" charset="-122"/>
                <a:cs typeface="Microsoft YaHei" charset="-122"/>
              </a:rPr>
              <a:t>豆芽菜的规定，抗坏血酸既在表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P115</a:t>
            </a:r>
            <a:r>
              <a:rPr lang="zh-CN" altLang="en-US" b="1" dirty="0">
                <a:latin typeface="Microsoft YaHei" charset="-122"/>
                <a:ea typeface="Microsoft YaHei" charset="-122"/>
                <a:cs typeface="Microsoft YaHei" charset="-122"/>
              </a:rPr>
              <a:t>）又在表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P47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X-11</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04.02.01.04</a:t>
            </a:r>
            <a:r>
              <a:rPr lang="zh-CN" altLang="en-US" b="1" dirty="0">
                <a:latin typeface="Microsoft YaHei" charset="-122"/>
                <a:ea typeface="Microsoft YaHei" charset="-122"/>
                <a:cs typeface="Microsoft YaHei" charset="-122"/>
              </a:rPr>
              <a:t>豆芽菜不在表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04.02.01</a:t>
            </a:r>
            <a:r>
              <a:rPr lang="zh-CN" altLang="en-US" b="1" dirty="0">
                <a:latin typeface="Microsoft YaHei" charset="-122"/>
                <a:ea typeface="Microsoft YaHei" charset="-122"/>
                <a:cs typeface="Microsoft YaHei" charset="-122"/>
              </a:rPr>
              <a:t>新鲜蔬菜在表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04.02.01.04</a:t>
            </a:r>
            <a:r>
              <a:rPr lang="zh-CN" altLang="en-US" b="1" dirty="0">
                <a:latin typeface="Microsoft YaHei" charset="-122"/>
                <a:ea typeface="Microsoft YaHei" charset="-122"/>
                <a:cs typeface="Microsoft YaHei" charset="-122"/>
              </a:rPr>
              <a:t>豆芽菜本身不列入表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抗坏血酸项（</a:t>
            </a:r>
            <a:r>
              <a:rPr lang="en-US" altLang="zh-CN" b="1" dirty="0">
                <a:latin typeface="Microsoft YaHei" charset="-122"/>
                <a:ea typeface="Microsoft YaHei" charset="-122"/>
                <a:cs typeface="Microsoft YaHei" charset="-122"/>
              </a:rPr>
              <a:t>GB 2760 P47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X-11</a:t>
            </a:r>
            <a:r>
              <a:rPr lang="zh-CN" altLang="en-US" b="1" dirty="0">
                <a:latin typeface="Microsoft YaHei" charset="-122"/>
                <a:ea typeface="Microsoft YaHei" charset="-122"/>
                <a:cs typeface="Microsoft YaHei" charset="-122"/>
              </a:rPr>
              <a:t>）的使用范围，那么可以得出抗坏血酸不得添加于</a:t>
            </a:r>
            <a:r>
              <a:rPr lang="en-US" altLang="zh-CN" b="1" dirty="0">
                <a:latin typeface="Microsoft YaHei" charset="-122"/>
                <a:ea typeface="Microsoft YaHei" charset="-122"/>
                <a:cs typeface="Microsoft YaHei" charset="-122"/>
              </a:rPr>
              <a:t>04.02.01.04</a:t>
            </a:r>
            <a:r>
              <a:rPr lang="zh-CN" altLang="en-US" b="1" dirty="0">
                <a:latin typeface="Microsoft YaHei" charset="-122"/>
                <a:ea typeface="Microsoft YaHei" charset="-122"/>
                <a:cs typeface="Microsoft YaHei" charset="-122"/>
              </a:rPr>
              <a:t>豆芽菜（其在食品分类系统无下级类别）的结论。</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7</a:t>
              </a:r>
              <a:endParaRPr lang="zh-CN" altLang="en-US" sz="2000" dirty="0">
                <a:solidFill>
                  <a:schemeClr val="bg1"/>
                </a:solidFill>
              </a:endParaRPr>
            </a:p>
          </p:txBody>
        </p:sp>
      </p:grpSp>
    </p:spTree>
    <p:extLst>
      <p:ext uri="{BB962C8B-B14F-4D97-AF65-F5344CB8AC3E}">
        <p14:creationId xmlns:p14="http://schemas.microsoft.com/office/powerpoint/2010/main" val="73664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中  例如查询呈味核苷酸二钠使用在</a:t>
            </a:r>
            <a:r>
              <a:rPr lang="en-US" altLang="zh-CN" b="1" dirty="0">
                <a:latin typeface="Microsoft YaHei" charset="-122"/>
                <a:ea typeface="Microsoft YaHei" charset="-122"/>
                <a:cs typeface="Microsoft YaHei" charset="-122"/>
              </a:rPr>
              <a:t>09.03.02</a:t>
            </a:r>
            <a:r>
              <a:rPr lang="zh-CN" altLang="en-US" b="1" dirty="0">
                <a:latin typeface="Microsoft YaHei" charset="-122"/>
                <a:ea typeface="Microsoft YaHei" charset="-122"/>
                <a:cs typeface="Microsoft YaHei" charset="-122"/>
              </a:rPr>
              <a:t>腌制水产品的规定，呈味核苷酸二钠在表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P114</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没有使用规定，</a:t>
            </a:r>
            <a:r>
              <a:rPr lang="en-US" altLang="zh-CN" b="1" dirty="0">
                <a:latin typeface="Microsoft YaHei" charset="-122"/>
                <a:ea typeface="Microsoft YaHei" charset="-122"/>
                <a:cs typeface="Microsoft YaHei" charset="-122"/>
              </a:rPr>
              <a:t>09.03.02</a:t>
            </a:r>
            <a:r>
              <a:rPr lang="zh-CN" altLang="en-US" b="1" dirty="0">
                <a:latin typeface="Microsoft YaHei" charset="-122"/>
                <a:ea typeface="Microsoft YaHei" charset="-122"/>
                <a:cs typeface="Microsoft YaHei" charset="-122"/>
              </a:rPr>
              <a:t>腌制水产品不在表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09.03</a:t>
            </a:r>
            <a:r>
              <a:rPr lang="zh-CN" altLang="en-US" b="1" dirty="0">
                <a:latin typeface="Microsoft YaHei" charset="-122"/>
                <a:ea typeface="Microsoft YaHei" charset="-122"/>
                <a:cs typeface="Microsoft YaHei" charset="-122"/>
              </a:rPr>
              <a:t>预制水产品（半成品）在表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），因为表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食品是表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添加剂不得使用的范围，且表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没有呈味核苷酸二钠使用规定，因此可以得出呈味核苷酸二钠不得添加于</a:t>
            </a:r>
            <a:r>
              <a:rPr lang="en-US" altLang="zh-CN" b="1" dirty="0">
                <a:latin typeface="Microsoft YaHei" charset="-122"/>
                <a:ea typeface="Microsoft YaHei" charset="-122"/>
                <a:cs typeface="Microsoft YaHei" charset="-122"/>
              </a:rPr>
              <a:t>09.03.02</a:t>
            </a:r>
            <a:r>
              <a:rPr lang="zh-CN" altLang="en-US" b="1" dirty="0">
                <a:latin typeface="Microsoft YaHei" charset="-122"/>
                <a:ea typeface="Microsoft YaHei" charset="-122"/>
                <a:cs typeface="Microsoft YaHei" charset="-122"/>
              </a:rPr>
              <a:t>腌制水产品（其在食品分类系统无下级类别）的结论。</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8</a:t>
              </a:r>
              <a:endParaRPr lang="zh-CN" altLang="en-US" sz="2000" dirty="0">
                <a:solidFill>
                  <a:schemeClr val="bg1"/>
                </a:solidFill>
              </a:endParaRPr>
            </a:p>
          </p:txBody>
        </p:sp>
      </p:grpSp>
    </p:spTree>
    <p:extLst>
      <p:ext uri="{BB962C8B-B14F-4D97-AF65-F5344CB8AC3E}">
        <p14:creationId xmlns:p14="http://schemas.microsoft.com/office/powerpoint/2010/main" val="196623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951898"/>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名单中，食品本身和上级均不在表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中  因为表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规定了可在各类食品（表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所列食品类别除外）中按生产需要适量使用的食品添加剂，所以如果某食品本身和上级均不在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的话，就可以直接得出</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的食品添加剂可按生产需要适量添加于该食品及其下级类别食品的结论。例如查询呈味核苷酸二钠在表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P114</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09.04</a:t>
            </a:r>
            <a:r>
              <a:rPr lang="zh-CN" altLang="en-US" b="1" dirty="0">
                <a:latin typeface="Microsoft YaHei" charset="-122"/>
                <a:ea typeface="Microsoft YaHei" charset="-122"/>
                <a:cs typeface="Microsoft YaHei" charset="-122"/>
              </a:rPr>
              <a:t>熟制水产品（可直接食用）和上级</a:t>
            </a:r>
            <a:r>
              <a:rPr lang="en-US" altLang="zh-CN" b="1" dirty="0">
                <a:latin typeface="Microsoft YaHei" charset="-122"/>
                <a:ea typeface="Microsoft YaHei" charset="-122"/>
                <a:cs typeface="Microsoft YaHei" charset="-122"/>
              </a:rPr>
              <a:t>09.0</a:t>
            </a:r>
            <a:r>
              <a:rPr lang="zh-CN" altLang="en-US" b="1" dirty="0">
                <a:latin typeface="Microsoft YaHei" charset="-122"/>
                <a:ea typeface="Microsoft YaHei" charset="-122"/>
                <a:cs typeface="Microsoft YaHei" charset="-122"/>
              </a:rPr>
              <a:t>水产及制品（包括鱼类、甲壳类、贝类、软体类、棘皮类等水产及其加工制品）不在表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，那么可以得出呈味核苷酸二钠可以添加于</a:t>
            </a:r>
            <a:r>
              <a:rPr lang="en-US" altLang="zh-CN" b="1" dirty="0">
                <a:latin typeface="Microsoft YaHei" charset="-122"/>
                <a:ea typeface="Microsoft YaHei" charset="-122"/>
                <a:cs typeface="Microsoft YaHei" charset="-122"/>
              </a:rPr>
              <a:t>09.04</a:t>
            </a:r>
            <a:r>
              <a:rPr lang="zh-CN" altLang="en-US" b="1" dirty="0">
                <a:latin typeface="Microsoft YaHei" charset="-122"/>
                <a:ea typeface="Microsoft YaHei" charset="-122"/>
                <a:cs typeface="Microsoft YaHei" charset="-122"/>
              </a:rPr>
              <a:t>熟制水产品及其下级类别食品（</a:t>
            </a:r>
            <a:r>
              <a:rPr lang="en-US" altLang="zh-CN" b="1" dirty="0">
                <a:latin typeface="Microsoft YaHei" charset="-122"/>
                <a:ea typeface="Microsoft YaHei" charset="-122"/>
                <a:cs typeface="Microsoft YaHei" charset="-122"/>
              </a:rPr>
              <a:t>09.04.01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09.04.02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09.04.03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09.04.04</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09.04.05</a:t>
            </a:r>
            <a:r>
              <a:rPr lang="zh-CN" altLang="en-US" b="1" dirty="0">
                <a:latin typeface="Microsoft YaHei" charset="-122"/>
                <a:ea typeface="Microsoft YaHei" charset="-122"/>
                <a:cs typeface="Microsoft YaHei" charset="-122"/>
              </a:rPr>
              <a:t>）的结论，使用量为按生产需要适量添加。</a:t>
            </a:r>
          </a:p>
        </p:txBody>
      </p:sp>
      <p:grpSp>
        <p:nvGrpSpPr>
          <p:cNvPr id="6" name="组 5"/>
          <p:cNvGrpSpPr/>
          <p:nvPr/>
        </p:nvGrpSpPr>
        <p:grpSpPr>
          <a:xfrm>
            <a:off x="1524000" y="1795679"/>
            <a:ext cx="940526" cy="423156"/>
            <a:chOff x="1894115" y="3384837"/>
            <a:chExt cx="940526"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920367" y="3384837"/>
              <a:ext cx="856325"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a:solidFill>
                    <a:schemeClr val="bg1"/>
                  </a:solidFill>
                  <a:latin typeface="Microsoft YaHei" charset="-122"/>
                  <a:ea typeface="Microsoft YaHei" charset="-122"/>
                  <a:cs typeface="Microsoft YaHei" charset="-122"/>
                </a:rPr>
                <a:t>9</a:t>
              </a:r>
              <a:endParaRPr lang="zh-CN" altLang="en-US" sz="2000" dirty="0">
                <a:solidFill>
                  <a:schemeClr val="bg1"/>
                </a:solidFill>
              </a:endParaRPr>
            </a:p>
          </p:txBody>
        </p:sp>
      </p:grpSp>
    </p:spTree>
    <p:extLst>
      <p:ext uri="{BB962C8B-B14F-4D97-AF65-F5344CB8AC3E}">
        <p14:creationId xmlns:p14="http://schemas.microsoft.com/office/powerpoint/2010/main" val="1019455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120902"/>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例如查询硅酸钙使用在</a:t>
            </a:r>
            <a:r>
              <a:rPr lang="en-US" altLang="zh-CN" b="1" dirty="0">
                <a:latin typeface="Microsoft YaHei" charset="-122"/>
                <a:ea typeface="Microsoft YaHei" charset="-122"/>
                <a:cs typeface="Microsoft YaHei" charset="-122"/>
              </a:rPr>
              <a:t>12.01</a:t>
            </a:r>
            <a:r>
              <a:rPr lang="zh-CN" altLang="en-US" b="1" dirty="0">
                <a:latin typeface="Microsoft YaHei" charset="-122"/>
                <a:ea typeface="Microsoft YaHei" charset="-122"/>
                <a:cs typeface="Microsoft YaHei" charset="-122"/>
              </a:rPr>
              <a:t>盐及代盐制品的规定，硅酸钙不在表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P23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X-12</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12.01</a:t>
            </a:r>
            <a:r>
              <a:rPr lang="zh-CN" altLang="en-US" b="1" dirty="0">
                <a:latin typeface="Microsoft YaHei" charset="-122"/>
                <a:ea typeface="Microsoft YaHei" charset="-122"/>
                <a:cs typeface="Microsoft YaHei" charset="-122"/>
              </a:rPr>
              <a:t>盐及代盐制品既在表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P118</a:t>
            </a:r>
            <a:r>
              <a:rPr lang="zh-CN" altLang="en-US" b="1" dirty="0">
                <a:latin typeface="Microsoft YaHei" charset="-122"/>
                <a:ea typeface="Microsoft YaHei" charset="-122"/>
                <a:cs typeface="Microsoft YaHei" charset="-122"/>
              </a:rPr>
              <a:t>），又列入表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硅酸钙项（</a:t>
            </a:r>
            <a:r>
              <a:rPr lang="en-US" altLang="zh-CN" b="1" dirty="0">
                <a:latin typeface="Microsoft YaHei" charset="-122"/>
                <a:ea typeface="Microsoft YaHei" charset="-122"/>
                <a:cs typeface="Microsoft YaHei" charset="-122"/>
              </a:rPr>
              <a:t>GB 2760 P23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X-12</a:t>
            </a:r>
            <a:r>
              <a:rPr lang="zh-CN" altLang="en-US" b="1" dirty="0">
                <a:latin typeface="Microsoft YaHei" charset="-122"/>
                <a:ea typeface="Microsoft YaHei" charset="-122"/>
                <a:cs typeface="Microsoft YaHei" charset="-122"/>
              </a:rPr>
              <a:t>）的使用范围，那么可以得出按照表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规定，硅酸钙可以添加于</a:t>
            </a:r>
            <a:r>
              <a:rPr lang="en-US" altLang="zh-CN" b="1" dirty="0">
                <a:latin typeface="Microsoft YaHei" charset="-122"/>
                <a:ea typeface="Microsoft YaHei" charset="-122"/>
                <a:cs typeface="Microsoft YaHei" charset="-122"/>
              </a:rPr>
              <a:t>12.01</a:t>
            </a:r>
            <a:r>
              <a:rPr lang="zh-CN" altLang="en-US" b="1" dirty="0">
                <a:latin typeface="Microsoft YaHei" charset="-122"/>
                <a:ea typeface="Microsoft YaHei" charset="-122"/>
                <a:cs typeface="Microsoft YaHei" charset="-122"/>
              </a:rPr>
              <a:t>盐及代盐制品（其在食品分类系统无下级类别）的结论，使用量为按生产需要适量添加。</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10</a:t>
              </a:r>
              <a:endParaRPr lang="zh-CN" altLang="en-US" sz="2000" dirty="0">
                <a:solidFill>
                  <a:schemeClr val="bg1"/>
                </a:solidFill>
              </a:endParaRPr>
            </a:p>
          </p:txBody>
        </p:sp>
      </p:grpSp>
    </p:spTree>
    <p:extLst>
      <p:ext uri="{BB962C8B-B14F-4D97-AF65-F5344CB8AC3E}">
        <p14:creationId xmlns:p14="http://schemas.microsoft.com/office/powerpoint/2010/main" val="195354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pic>
        <p:nvPicPr>
          <p:cNvPr id="9" name="图片 8"/>
          <p:cNvPicPr>
            <a:picLocks noChangeAspect="1"/>
          </p:cNvPicPr>
          <p:nvPr/>
        </p:nvPicPr>
        <p:blipFill>
          <a:blip r:embed="rId2"/>
          <a:stretch>
            <a:fillRect/>
          </a:stretch>
        </p:blipFill>
        <p:spPr>
          <a:xfrm>
            <a:off x="3891280" y="1119483"/>
            <a:ext cx="7607300" cy="5288765"/>
          </a:xfrm>
          <a:prstGeom prst="rect">
            <a:avLst/>
          </a:prstGeom>
        </p:spPr>
      </p:pic>
    </p:spTree>
    <p:extLst>
      <p:ext uri="{BB962C8B-B14F-4D97-AF65-F5344CB8AC3E}">
        <p14:creationId xmlns:p14="http://schemas.microsoft.com/office/powerpoint/2010/main" val="1486932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211001" cy="2120902"/>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例如查询硅酸钙使用在</a:t>
            </a:r>
            <a:r>
              <a:rPr lang="en-US" altLang="zh-CN" b="1" dirty="0">
                <a:latin typeface="Microsoft YaHei" charset="-122"/>
                <a:ea typeface="Microsoft YaHei" charset="-122"/>
                <a:cs typeface="Microsoft YaHei" charset="-122"/>
              </a:rPr>
              <a:t>06.03.01</a:t>
            </a:r>
            <a:r>
              <a:rPr lang="zh-CN" altLang="en-US" b="1" dirty="0">
                <a:latin typeface="Microsoft YaHei" charset="-122"/>
                <a:ea typeface="Microsoft YaHei" charset="-122"/>
                <a:cs typeface="Microsoft YaHei" charset="-122"/>
              </a:rPr>
              <a:t>小麦粉的规定，硅酸钙不在表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P23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X-12</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06.03.01</a:t>
            </a:r>
            <a:r>
              <a:rPr lang="zh-CN" altLang="en-US" b="1" dirty="0">
                <a:latin typeface="Microsoft YaHei" charset="-122"/>
                <a:ea typeface="Microsoft YaHei" charset="-122"/>
                <a:cs typeface="Microsoft YaHei" charset="-122"/>
              </a:rPr>
              <a:t>小麦粉在表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），但不列入表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硅酸钙项（</a:t>
            </a:r>
            <a:r>
              <a:rPr lang="en-US" altLang="zh-CN" b="1" dirty="0">
                <a:latin typeface="Microsoft YaHei" charset="-122"/>
                <a:ea typeface="Microsoft YaHei" charset="-122"/>
                <a:cs typeface="Microsoft YaHei" charset="-122"/>
              </a:rPr>
              <a:t>GB 2760 P23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X-12</a:t>
            </a:r>
            <a:r>
              <a:rPr lang="zh-CN" altLang="en-US" b="1" dirty="0">
                <a:latin typeface="Microsoft YaHei" charset="-122"/>
                <a:ea typeface="Microsoft YaHei" charset="-122"/>
                <a:cs typeface="Microsoft YaHei" charset="-122"/>
              </a:rPr>
              <a:t>）的使用范围，那么可以得出硅酸钙不得添加于</a:t>
            </a:r>
            <a:r>
              <a:rPr lang="en-US" altLang="zh-CN" b="1" dirty="0">
                <a:latin typeface="Microsoft YaHei" charset="-122"/>
                <a:ea typeface="Microsoft YaHei" charset="-122"/>
                <a:cs typeface="Microsoft YaHei" charset="-122"/>
              </a:rPr>
              <a:t>06.03.01</a:t>
            </a:r>
            <a:r>
              <a:rPr lang="zh-CN" altLang="en-US" b="1" dirty="0">
                <a:latin typeface="Microsoft YaHei" charset="-122"/>
                <a:ea typeface="Microsoft YaHei" charset="-122"/>
                <a:cs typeface="Microsoft YaHei" charset="-122"/>
              </a:rPr>
              <a:t>小麦粉及其下级类别食品（</a:t>
            </a:r>
            <a:r>
              <a:rPr lang="en-US" altLang="zh-CN" b="1" dirty="0">
                <a:latin typeface="Microsoft YaHei" charset="-122"/>
                <a:ea typeface="Microsoft YaHei" charset="-122"/>
                <a:cs typeface="Microsoft YaHei" charset="-122"/>
              </a:rPr>
              <a:t>06.03.01.01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06.03.01.02</a:t>
            </a:r>
            <a:r>
              <a:rPr lang="zh-CN" altLang="en-US" b="1" dirty="0">
                <a:latin typeface="Microsoft YaHei" charset="-122"/>
                <a:ea typeface="Microsoft YaHei" charset="-122"/>
                <a:cs typeface="Microsoft YaHei" charset="-122"/>
              </a:rPr>
              <a:t>）的结论。</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11</a:t>
              </a:r>
              <a:endParaRPr lang="zh-CN" altLang="en-US" sz="2000" dirty="0">
                <a:solidFill>
                  <a:schemeClr val="bg1"/>
                </a:solidFill>
              </a:endParaRPr>
            </a:p>
          </p:txBody>
        </p:sp>
      </p:grpSp>
    </p:spTree>
    <p:extLst>
      <p:ext uri="{BB962C8B-B14F-4D97-AF65-F5344CB8AC3E}">
        <p14:creationId xmlns:p14="http://schemas.microsoft.com/office/powerpoint/2010/main" val="198491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1023801" cy="258532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，食品上级在或不在表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例如查询硅酸钙使用在</a:t>
            </a:r>
            <a:r>
              <a:rPr lang="en-US" altLang="zh-CN" b="1" dirty="0">
                <a:latin typeface="Microsoft YaHei" charset="-122"/>
                <a:ea typeface="Microsoft YaHei" charset="-122"/>
                <a:cs typeface="Microsoft YaHei" charset="-122"/>
              </a:rPr>
              <a:t>11.01.01</a:t>
            </a:r>
            <a:r>
              <a:rPr lang="zh-CN" altLang="en-US" b="1" dirty="0">
                <a:latin typeface="Microsoft YaHei" charset="-122"/>
                <a:ea typeface="Microsoft YaHei" charset="-122"/>
                <a:cs typeface="Microsoft YaHei" charset="-122"/>
              </a:rPr>
              <a:t>白糖及白糖制品（如白砂糖、绵白糖、冰糖、方糖等）的规定，硅酸钙不在表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P23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X-12</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11.01.01</a:t>
            </a:r>
            <a:r>
              <a:rPr lang="zh-CN" altLang="en-US" b="1" dirty="0">
                <a:latin typeface="Microsoft YaHei" charset="-122"/>
                <a:ea typeface="Microsoft YaHei" charset="-122"/>
                <a:cs typeface="Microsoft YaHei" charset="-122"/>
              </a:rPr>
              <a:t>白糖及白糖制品（如白砂糖、绵白糖、冰糖、方糖等）在表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P118</a:t>
            </a:r>
            <a:r>
              <a:rPr lang="zh-CN" altLang="en-US" b="1" dirty="0">
                <a:latin typeface="Microsoft YaHei" charset="-122"/>
                <a:ea typeface="Microsoft YaHei" charset="-122"/>
                <a:cs typeface="Microsoft YaHei" charset="-122"/>
              </a:rPr>
              <a:t>），其上级</a:t>
            </a:r>
            <a:r>
              <a:rPr lang="en-US" altLang="zh-CN" b="1" dirty="0">
                <a:latin typeface="Microsoft YaHei" charset="-122"/>
                <a:ea typeface="Microsoft YaHei" charset="-122"/>
                <a:cs typeface="Microsoft YaHei" charset="-122"/>
              </a:rPr>
              <a:t>11.01</a:t>
            </a:r>
            <a:r>
              <a:rPr lang="zh-CN" altLang="en-US" b="1" dirty="0">
                <a:latin typeface="Microsoft YaHei" charset="-122"/>
                <a:ea typeface="Microsoft YaHei" charset="-122"/>
                <a:cs typeface="Microsoft YaHei" charset="-122"/>
              </a:rPr>
              <a:t>食糖列入表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硅酸钙项（</a:t>
            </a:r>
            <a:r>
              <a:rPr lang="en-US" altLang="zh-CN" b="1" dirty="0">
                <a:latin typeface="Microsoft YaHei" charset="-122"/>
                <a:ea typeface="Microsoft YaHei" charset="-122"/>
                <a:cs typeface="Microsoft YaHei" charset="-122"/>
              </a:rPr>
              <a:t>GB 2760 P23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X-12</a:t>
            </a:r>
            <a:r>
              <a:rPr lang="zh-CN" altLang="en-US" b="1" dirty="0">
                <a:latin typeface="Microsoft YaHei" charset="-122"/>
                <a:ea typeface="Microsoft YaHei" charset="-122"/>
                <a:cs typeface="Microsoft YaHei" charset="-122"/>
              </a:rPr>
              <a:t>）的使用范围，那么按照标准附录</a:t>
            </a:r>
            <a:r>
              <a:rPr lang="en-US" altLang="zh-CN" b="1" dirty="0">
                <a:latin typeface="Microsoft YaHei" charset="-122"/>
                <a:ea typeface="Microsoft YaHei" charset="-122"/>
                <a:cs typeface="Microsoft YaHei" charset="-122"/>
              </a:rPr>
              <a:t>A</a:t>
            </a:r>
            <a:r>
              <a:rPr lang="zh-CN" altLang="en-US" b="1" dirty="0">
                <a:latin typeface="Microsoft YaHei" charset="-122"/>
                <a:ea typeface="Microsoft YaHei" charset="-122"/>
                <a:cs typeface="Microsoft YaHei" charset="-122"/>
              </a:rPr>
              <a:t>食品添加剂的使用规定的</a:t>
            </a:r>
            <a:r>
              <a:rPr lang="en-US" altLang="zh-CN" b="1" dirty="0">
                <a:latin typeface="Microsoft YaHei" charset="-122"/>
                <a:ea typeface="Microsoft YaHei" charset="-122"/>
                <a:cs typeface="Microsoft YaHei" charset="-122"/>
              </a:rPr>
              <a:t>A.4</a:t>
            </a:r>
            <a:r>
              <a:rPr lang="zh-CN" altLang="en-US" b="1" dirty="0">
                <a:latin typeface="Microsoft YaHei" charset="-122"/>
                <a:ea typeface="Microsoft YaHei" charset="-122"/>
                <a:cs typeface="Microsoft YaHei" charset="-122"/>
              </a:rPr>
              <a:t>条“表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规定了表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所例外的食品类别，这些食品类别使用添加剂时应符合表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中的规定</a:t>
            </a:r>
            <a:r>
              <a:rPr lang="zh-CN" altLang="en-US" b="1" dirty="0" smtClean="0">
                <a:latin typeface="Microsoft YaHei" charset="-122"/>
                <a:ea typeface="Microsoft YaHei" charset="-122"/>
                <a:cs typeface="Microsoft YaHei" charset="-122"/>
              </a:rPr>
              <a:t>。</a:t>
            </a:r>
            <a:endParaRPr lang="zh-CN" altLang="en-US" b="1" dirty="0">
              <a:latin typeface="Microsoft YaHei" charset="-122"/>
              <a:ea typeface="Microsoft YaHei" charset="-122"/>
              <a:cs typeface="Microsoft YaHei" charset="-122"/>
            </a:endParaRP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12</a:t>
              </a:r>
              <a:endParaRPr lang="zh-CN" altLang="en-US" sz="2000" dirty="0">
                <a:solidFill>
                  <a:schemeClr val="bg1"/>
                </a:solidFill>
              </a:endParaRPr>
            </a:p>
          </p:txBody>
        </p:sp>
      </p:grpSp>
    </p:spTree>
    <p:extLst>
      <p:ext uri="{BB962C8B-B14F-4D97-AF65-F5344CB8AC3E}">
        <p14:creationId xmlns:p14="http://schemas.microsoft.com/office/powerpoint/2010/main" val="144804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1023801" cy="3000821"/>
          </a:xfrm>
          <a:prstGeom prst="rect">
            <a:avLst/>
          </a:prstGeom>
        </p:spPr>
        <p:txBody>
          <a:bodyPr wrap="square">
            <a:spAutoFit/>
          </a:bodyPr>
          <a:lstStyle/>
          <a:p>
            <a:pPr indent="457200">
              <a:lnSpc>
                <a:spcPct val="150000"/>
              </a:lnSpc>
            </a:pPr>
            <a:r>
              <a:rPr lang="zh-CN" altLang="en-US" b="1" dirty="0" smtClean="0">
                <a:latin typeface="Microsoft YaHei" charset="-122"/>
                <a:ea typeface="Microsoft YaHei" charset="-122"/>
                <a:cs typeface="Microsoft YaHei" charset="-122"/>
              </a:rPr>
              <a:t>同时</a:t>
            </a:r>
            <a:r>
              <a:rPr lang="zh-CN" altLang="en-US" b="1" dirty="0">
                <a:latin typeface="Microsoft YaHei" charset="-122"/>
                <a:ea typeface="Microsoft YaHei" charset="-122"/>
                <a:cs typeface="Microsoft YaHei" charset="-122"/>
              </a:rPr>
              <a:t>，这些食品类别不得使用表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的其上级食品类别中允许使用的食品添加剂”，</a:t>
            </a:r>
            <a:r>
              <a:rPr lang="en-US" altLang="zh-CN" b="1" dirty="0">
                <a:latin typeface="Microsoft YaHei" charset="-122"/>
                <a:ea typeface="Microsoft YaHei" charset="-122"/>
                <a:cs typeface="Microsoft YaHei" charset="-122"/>
              </a:rPr>
              <a:t>11.01.01</a:t>
            </a:r>
            <a:r>
              <a:rPr lang="zh-CN" altLang="en-US" b="1" dirty="0">
                <a:latin typeface="Microsoft YaHei" charset="-122"/>
                <a:ea typeface="Microsoft YaHei" charset="-122"/>
                <a:cs typeface="Microsoft YaHei" charset="-122"/>
              </a:rPr>
              <a:t>白糖及白糖制品（如白砂糖、绵白糖、冰糖、方糖等）不得使用其上级</a:t>
            </a:r>
            <a:r>
              <a:rPr lang="en-US" altLang="zh-CN" b="1" dirty="0">
                <a:latin typeface="Microsoft YaHei" charset="-122"/>
                <a:ea typeface="Microsoft YaHei" charset="-122"/>
                <a:cs typeface="Microsoft YaHei" charset="-122"/>
              </a:rPr>
              <a:t>11.01</a:t>
            </a:r>
            <a:r>
              <a:rPr lang="zh-CN" altLang="en-US" b="1" dirty="0">
                <a:latin typeface="Microsoft YaHei" charset="-122"/>
                <a:ea typeface="Microsoft YaHei" charset="-122"/>
                <a:cs typeface="Microsoft YaHei" charset="-122"/>
              </a:rPr>
              <a:t>食糖添加硅酸钙的规定，可以得出硅酸钙不得添加于</a:t>
            </a:r>
            <a:r>
              <a:rPr lang="en-US" altLang="zh-CN" b="1" dirty="0">
                <a:latin typeface="Microsoft YaHei" charset="-122"/>
                <a:ea typeface="Microsoft YaHei" charset="-122"/>
                <a:cs typeface="Microsoft YaHei" charset="-122"/>
              </a:rPr>
              <a:t>11.01.01</a:t>
            </a:r>
            <a:r>
              <a:rPr lang="zh-CN" altLang="en-US" b="1" dirty="0">
                <a:latin typeface="Microsoft YaHei" charset="-122"/>
                <a:ea typeface="Microsoft YaHei" charset="-122"/>
                <a:cs typeface="Microsoft YaHei" charset="-122"/>
              </a:rPr>
              <a:t>白糖及白糖制品（如白砂糖、绵白糖、冰糖、方糖等）（其在食品分类系统无下级类别）的结论。同理查询硅酸钙使用在</a:t>
            </a:r>
            <a:r>
              <a:rPr lang="en-US" altLang="zh-CN" b="1" dirty="0">
                <a:latin typeface="Microsoft YaHei" charset="-122"/>
                <a:ea typeface="Microsoft YaHei" charset="-122"/>
                <a:cs typeface="Microsoft YaHei" charset="-122"/>
              </a:rPr>
              <a:t>06.03.02.02</a:t>
            </a:r>
            <a:r>
              <a:rPr lang="zh-CN" altLang="en-US" b="1" dirty="0">
                <a:latin typeface="Microsoft YaHei" charset="-122"/>
                <a:ea typeface="Microsoft YaHei" charset="-122"/>
                <a:cs typeface="Microsoft YaHei" charset="-122"/>
              </a:rPr>
              <a:t>生干面制品的规定，</a:t>
            </a:r>
            <a:r>
              <a:rPr lang="en-US" altLang="zh-CN" b="1" dirty="0">
                <a:latin typeface="Microsoft YaHei" charset="-122"/>
                <a:ea typeface="Microsoft YaHei" charset="-122"/>
                <a:cs typeface="Microsoft YaHei" charset="-122"/>
              </a:rPr>
              <a:t>06.03.02.02</a:t>
            </a:r>
            <a:r>
              <a:rPr lang="zh-CN" altLang="en-US" b="1" dirty="0">
                <a:latin typeface="Microsoft YaHei" charset="-122"/>
                <a:ea typeface="Microsoft YaHei" charset="-122"/>
                <a:cs typeface="Microsoft YaHei" charset="-122"/>
              </a:rPr>
              <a:t>生干面制品在表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06.03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06.03.02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06.0</a:t>
            </a:r>
            <a:r>
              <a:rPr lang="zh-CN" altLang="en-US" b="1" dirty="0">
                <a:latin typeface="Microsoft YaHei" charset="-122"/>
                <a:ea typeface="Microsoft YaHei" charset="-122"/>
                <a:cs typeface="Microsoft YaHei" charset="-122"/>
              </a:rPr>
              <a:t>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硅酸钙项（</a:t>
            </a:r>
            <a:r>
              <a:rPr lang="en-US" altLang="zh-CN" b="1" dirty="0">
                <a:latin typeface="Microsoft YaHei" charset="-122"/>
                <a:ea typeface="Microsoft YaHei" charset="-122"/>
                <a:cs typeface="Microsoft YaHei" charset="-122"/>
              </a:rPr>
              <a:t>GB 2760 P23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X-12</a:t>
            </a:r>
            <a:r>
              <a:rPr lang="zh-CN" altLang="en-US" b="1" dirty="0">
                <a:latin typeface="Microsoft YaHei" charset="-122"/>
                <a:ea typeface="Microsoft YaHei" charset="-122"/>
                <a:cs typeface="Microsoft YaHei" charset="-122"/>
              </a:rPr>
              <a:t>）的使用范围，可以得出硅酸钙不得添加于</a:t>
            </a:r>
            <a:r>
              <a:rPr lang="en-US" altLang="zh-CN" b="1" dirty="0">
                <a:latin typeface="Microsoft YaHei" charset="-122"/>
                <a:ea typeface="Microsoft YaHei" charset="-122"/>
                <a:cs typeface="Microsoft YaHei" charset="-122"/>
              </a:rPr>
              <a:t>06.03.02.02</a:t>
            </a:r>
            <a:r>
              <a:rPr lang="zh-CN" altLang="en-US" b="1" dirty="0">
                <a:latin typeface="Microsoft YaHei" charset="-122"/>
                <a:ea typeface="Microsoft YaHei" charset="-122"/>
                <a:cs typeface="Microsoft YaHei" charset="-122"/>
              </a:rPr>
              <a:t>生干面制品（其在食品分类系统无下级类别）的结论。</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12</a:t>
              </a:r>
              <a:endParaRPr lang="zh-CN" altLang="en-US" sz="2000" dirty="0">
                <a:solidFill>
                  <a:schemeClr val="bg1"/>
                </a:solidFill>
              </a:endParaRPr>
            </a:p>
          </p:txBody>
        </p:sp>
      </p:grpSp>
    </p:spTree>
    <p:extLst>
      <p:ext uri="{BB962C8B-B14F-4D97-AF65-F5344CB8AC3E}">
        <p14:creationId xmlns:p14="http://schemas.microsoft.com/office/powerpoint/2010/main" val="703084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3000821"/>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例如查询例如查询二丁基羟基甲苯（</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）使用在</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植物油脂的规定，</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P12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X-13</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），且上级列入表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项（</a:t>
            </a:r>
            <a:r>
              <a:rPr lang="en-US" altLang="zh-CN" b="1" dirty="0">
                <a:latin typeface="Microsoft YaHei" charset="-122"/>
                <a:ea typeface="Microsoft YaHei" charset="-122"/>
                <a:cs typeface="Microsoft YaHei" charset="-122"/>
              </a:rPr>
              <a:t>GB 2760 P12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X-13</a:t>
            </a:r>
            <a:r>
              <a:rPr lang="zh-CN" altLang="en-US" b="1" dirty="0">
                <a:latin typeface="Microsoft YaHei" charset="-122"/>
                <a:ea typeface="Microsoft YaHei" charset="-122"/>
                <a:cs typeface="Microsoft YaHei" charset="-122"/>
              </a:rPr>
              <a:t>）的使用范围，那么就要按照表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使用于</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基本不含水的脂肪和油规定，得出</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可以添加于</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植物油脂及其下级类别食品（</a:t>
            </a:r>
            <a:r>
              <a:rPr lang="en-US" altLang="zh-CN" b="1" dirty="0">
                <a:latin typeface="Microsoft YaHei" charset="-122"/>
                <a:ea typeface="Microsoft YaHei" charset="-122"/>
                <a:cs typeface="Microsoft YaHei" charset="-122"/>
              </a:rPr>
              <a:t>02.01.01.01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02.01.01.02</a:t>
            </a:r>
            <a:r>
              <a:rPr lang="zh-CN" altLang="en-US" b="1" dirty="0">
                <a:latin typeface="Microsoft YaHei" charset="-122"/>
                <a:ea typeface="Microsoft YaHei" charset="-122"/>
                <a:cs typeface="Microsoft YaHei" charset="-122"/>
              </a:rPr>
              <a:t>）的结论，最大使用量为</a:t>
            </a:r>
            <a:r>
              <a:rPr lang="en-US" altLang="zh-CN" b="1" dirty="0">
                <a:latin typeface="Microsoft YaHei" charset="-122"/>
                <a:ea typeface="Microsoft YaHei" charset="-122"/>
                <a:cs typeface="Microsoft YaHei" charset="-122"/>
              </a:rPr>
              <a:t>0.2g/kg</a:t>
            </a:r>
            <a:r>
              <a:rPr lang="zh-CN" altLang="en-US" b="1" dirty="0">
                <a:latin typeface="Microsoft YaHei" charset="-122"/>
                <a:ea typeface="Microsoft YaHei" charset="-122"/>
                <a:cs typeface="Microsoft YaHei" charset="-122"/>
              </a:rPr>
              <a:t>。</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13</a:t>
              </a:r>
              <a:endParaRPr lang="zh-CN" altLang="en-US" sz="2000" dirty="0">
                <a:solidFill>
                  <a:schemeClr val="bg1"/>
                </a:solidFill>
              </a:endParaRPr>
            </a:p>
          </p:txBody>
        </p:sp>
      </p:grpSp>
    </p:spTree>
    <p:extLst>
      <p:ext uri="{BB962C8B-B14F-4D97-AF65-F5344CB8AC3E}">
        <p14:creationId xmlns:p14="http://schemas.microsoft.com/office/powerpoint/2010/main" val="9395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pic>
        <p:nvPicPr>
          <p:cNvPr id="9" name="图片 8"/>
          <p:cNvPicPr>
            <a:picLocks noChangeAspect="1"/>
          </p:cNvPicPr>
          <p:nvPr/>
        </p:nvPicPr>
        <p:blipFill>
          <a:blip r:embed="rId2"/>
          <a:stretch>
            <a:fillRect/>
          </a:stretch>
        </p:blipFill>
        <p:spPr>
          <a:xfrm>
            <a:off x="3942080" y="1192540"/>
            <a:ext cx="7513320" cy="5249692"/>
          </a:xfrm>
          <a:prstGeom prst="rect">
            <a:avLst/>
          </a:prstGeom>
        </p:spPr>
      </p:pic>
    </p:spTree>
    <p:extLst>
      <p:ext uri="{BB962C8B-B14F-4D97-AF65-F5344CB8AC3E}">
        <p14:creationId xmlns:p14="http://schemas.microsoft.com/office/powerpoint/2010/main" val="130112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例如查询例如查询二丁基羟基甲苯（</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）使用在</a:t>
            </a:r>
            <a:r>
              <a:rPr lang="en-US" altLang="zh-CN" b="1" dirty="0">
                <a:latin typeface="Microsoft YaHei" charset="-122"/>
                <a:ea typeface="Microsoft YaHei" charset="-122"/>
                <a:cs typeface="Microsoft YaHei" charset="-122"/>
              </a:rPr>
              <a:t>09.03.03</a:t>
            </a:r>
            <a:r>
              <a:rPr lang="zh-CN" altLang="en-US" b="1" dirty="0">
                <a:latin typeface="Microsoft YaHei" charset="-122"/>
                <a:ea typeface="Microsoft YaHei" charset="-122"/>
                <a:cs typeface="Microsoft YaHei" charset="-122"/>
              </a:rPr>
              <a:t>鱼子制品的规定，</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P12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X-13</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09.03.03</a:t>
            </a:r>
            <a:r>
              <a:rPr lang="zh-CN" altLang="en-US" b="1" dirty="0">
                <a:latin typeface="Microsoft YaHei" charset="-122"/>
                <a:ea typeface="Microsoft YaHei" charset="-122"/>
                <a:cs typeface="Microsoft YaHei" charset="-122"/>
              </a:rPr>
              <a:t>鱼子制品不在表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09.03</a:t>
            </a:r>
            <a:r>
              <a:rPr lang="zh-CN" altLang="en-US" b="1" dirty="0">
                <a:latin typeface="Microsoft YaHei" charset="-122"/>
                <a:ea typeface="Microsoft YaHei" charset="-122"/>
                <a:cs typeface="Microsoft YaHei" charset="-122"/>
              </a:rPr>
              <a:t>预制水产品（半成品）在表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），且上级不列入表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项（</a:t>
            </a:r>
            <a:r>
              <a:rPr lang="en-US" altLang="zh-CN" b="1" dirty="0">
                <a:latin typeface="Microsoft YaHei" charset="-122"/>
                <a:ea typeface="Microsoft YaHei" charset="-122"/>
                <a:cs typeface="Microsoft YaHei" charset="-122"/>
              </a:rPr>
              <a:t>GB 2760 P12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13</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X-13</a:t>
            </a:r>
            <a:r>
              <a:rPr lang="zh-CN" altLang="en-US" b="1" dirty="0">
                <a:latin typeface="Microsoft YaHei" charset="-122"/>
                <a:ea typeface="Microsoft YaHei" charset="-122"/>
                <a:cs typeface="Microsoft YaHei" charset="-122"/>
              </a:rPr>
              <a:t>）的使用范围，那么可以得出</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不得添加于</a:t>
            </a:r>
            <a:r>
              <a:rPr lang="en-US" altLang="zh-CN" b="1" dirty="0">
                <a:latin typeface="Microsoft YaHei" charset="-122"/>
                <a:ea typeface="Microsoft YaHei" charset="-122"/>
                <a:cs typeface="Microsoft YaHei" charset="-122"/>
              </a:rPr>
              <a:t>09.03.03</a:t>
            </a:r>
            <a:r>
              <a:rPr lang="zh-CN" altLang="en-US" b="1" dirty="0">
                <a:latin typeface="Microsoft YaHei" charset="-122"/>
                <a:ea typeface="Microsoft YaHei" charset="-122"/>
                <a:cs typeface="Microsoft YaHei" charset="-122"/>
              </a:rPr>
              <a:t>鱼子制品（其在食品分类系统无下级类别）的结论。</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14</a:t>
              </a:r>
              <a:endParaRPr lang="zh-CN" altLang="en-US" sz="2000" dirty="0">
                <a:solidFill>
                  <a:schemeClr val="bg1"/>
                </a:solidFill>
              </a:endParaRPr>
            </a:p>
          </p:txBody>
        </p:sp>
      </p:grpSp>
    </p:spTree>
    <p:extLst>
      <p:ext uri="{BB962C8B-B14F-4D97-AF65-F5344CB8AC3E}">
        <p14:creationId xmlns:p14="http://schemas.microsoft.com/office/powerpoint/2010/main" val="122838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3367397"/>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名单中，食品上级在表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，食品上级的上级在或不在表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例如查询例如查询丙二醇脂肪酸酯使用在</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植物油脂的规定，丙二醇脂肪酸酯不在表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P6</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X-14</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），且上级的上级</a:t>
            </a:r>
            <a:r>
              <a:rPr lang="en-US" altLang="zh-CN" b="1" dirty="0">
                <a:latin typeface="Microsoft YaHei" charset="-122"/>
                <a:ea typeface="Microsoft YaHei" charset="-122"/>
                <a:cs typeface="Microsoft YaHei" charset="-122"/>
              </a:rPr>
              <a:t>02.0</a:t>
            </a:r>
            <a:r>
              <a:rPr lang="zh-CN" altLang="en-US" b="1" dirty="0">
                <a:latin typeface="Microsoft YaHei" charset="-122"/>
                <a:ea typeface="Microsoft YaHei" charset="-122"/>
                <a:cs typeface="Microsoft YaHei" charset="-122"/>
              </a:rPr>
              <a:t>脂肪、油和乳化脂肪制品列入表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中丙二醇脂肪酸酯项（</a:t>
            </a:r>
            <a:r>
              <a:rPr lang="en-US" altLang="zh-CN" b="1" dirty="0">
                <a:latin typeface="Microsoft YaHei" charset="-122"/>
                <a:ea typeface="Microsoft YaHei" charset="-122"/>
                <a:cs typeface="Microsoft YaHei" charset="-122"/>
              </a:rPr>
              <a:t>GB 2760 P6</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X-14</a:t>
            </a:r>
            <a:r>
              <a:rPr lang="zh-CN" altLang="en-US" b="1" dirty="0">
                <a:latin typeface="Microsoft YaHei" charset="-122"/>
                <a:ea typeface="Microsoft YaHei" charset="-122"/>
                <a:cs typeface="Microsoft YaHei" charset="-122"/>
              </a:rPr>
              <a:t>）的使用范围，按照标准附录</a:t>
            </a:r>
            <a:r>
              <a:rPr lang="en-US" altLang="zh-CN" b="1" dirty="0">
                <a:latin typeface="Microsoft YaHei" charset="-122"/>
                <a:ea typeface="Microsoft YaHei" charset="-122"/>
                <a:cs typeface="Microsoft YaHei" charset="-122"/>
              </a:rPr>
              <a:t>A</a:t>
            </a:r>
            <a:r>
              <a:rPr lang="zh-CN" altLang="en-US" b="1" dirty="0">
                <a:latin typeface="Microsoft YaHei" charset="-122"/>
                <a:ea typeface="Microsoft YaHei" charset="-122"/>
                <a:cs typeface="Microsoft YaHei" charset="-122"/>
              </a:rPr>
              <a:t>食品添加剂的使用规定的</a:t>
            </a:r>
            <a:r>
              <a:rPr lang="en-US" altLang="zh-CN" b="1" dirty="0">
                <a:latin typeface="Microsoft YaHei" charset="-122"/>
                <a:ea typeface="Microsoft YaHei" charset="-122"/>
                <a:cs typeface="Microsoft YaHei" charset="-122"/>
              </a:rPr>
              <a:t>A.4</a:t>
            </a:r>
            <a:r>
              <a:rPr lang="zh-CN" altLang="en-US" b="1" dirty="0">
                <a:latin typeface="Microsoft YaHei" charset="-122"/>
                <a:ea typeface="Microsoft YaHei" charset="-122"/>
                <a:cs typeface="Microsoft YaHei" charset="-122"/>
              </a:rPr>
              <a:t>条规定，</a:t>
            </a:r>
            <a:r>
              <a:rPr lang="en-US" altLang="zh-CN" b="1" dirty="0">
                <a:latin typeface="Microsoft YaHei" charset="-122"/>
                <a:ea typeface="Microsoft YaHei" charset="-122"/>
                <a:cs typeface="Microsoft YaHei" charset="-122"/>
              </a:rPr>
              <a:t>02.01</a:t>
            </a:r>
            <a:r>
              <a:rPr lang="zh-CN" altLang="en-US" b="1" dirty="0">
                <a:latin typeface="Microsoft YaHei" charset="-122"/>
                <a:ea typeface="Microsoft YaHei" charset="-122"/>
                <a:cs typeface="Microsoft YaHei" charset="-122"/>
              </a:rPr>
              <a:t>基本不含水的脂肪和油不得使用其上级</a:t>
            </a:r>
            <a:r>
              <a:rPr lang="en-US" altLang="zh-CN" b="1" dirty="0">
                <a:latin typeface="Microsoft YaHei" charset="-122"/>
                <a:ea typeface="Microsoft YaHei" charset="-122"/>
                <a:cs typeface="Microsoft YaHei" charset="-122"/>
              </a:rPr>
              <a:t>02.0</a:t>
            </a:r>
            <a:r>
              <a:rPr lang="zh-CN" altLang="en-US" b="1" dirty="0">
                <a:latin typeface="Microsoft YaHei" charset="-122"/>
                <a:ea typeface="Microsoft YaHei" charset="-122"/>
                <a:cs typeface="Microsoft YaHei" charset="-122"/>
              </a:rPr>
              <a:t>脂肪、油和乳化脂肪制品添加硅酸钙的规定，可以得出丙二醇脂肪酸酯不得添加于</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植物油脂及其下级类别食品（</a:t>
            </a:r>
            <a:r>
              <a:rPr lang="en-US" altLang="zh-CN" b="1" dirty="0">
                <a:latin typeface="Microsoft YaHei" charset="-122"/>
                <a:ea typeface="Microsoft YaHei" charset="-122"/>
                <a:cs typeface="Microsoft YaHei" charset="-122"/>
              </a:rPr>
              <a:t>02.01.01.01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02.01.01.02</a:t>
            </a:r>
            <a:r>
              <a:rPr lang="zh-CN" altLang="en-US" b="1" dirty="0">
                <a:latin typeface="Microsoft YaHei" charset="-122"/>
                <a:ea typeface="Microsoft YaHei" charset="-122"/>
                <a:cs typeface="Microsoft YaHei" charset="-122"/>
              </a:rPr>
              <a:t>）的结论</a:t>
            </a:r>
            <a:r>
              <a:rPr lang="zh-CN" altLang="en-US" b="1" dirty="0" smtClean="0">
                <a:latin typeface="Microsoft YaHei" charset="-122"/>
                <a:ea typeface="Microsoft YaHei" charset="-122"/>
                <a:cs typeface="Microsoft YaHei" charset="-122"/>
              </a:rPr>
              <a:t>。</a:t>
            </a:r>
            <a:endParaRPr lang="zh-CN" altLang="en-US" b="1" dirty="0">
              <a:latin typeface="Microsoft YaHei" charset="-122"/>
              <a:ea typeface="Microsoft YaHei" charset="-122"/>
              <a:cs typeface="Microsoft YaHei" charset="-122"/>
            </a:endParaRP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15</a:t>
              </a:r>
              <a:endParaRPr lang="zh-CN" altLang="en-US" sz="2000" dirty="0">
                <a:solidFill>
                  <a:schemeClr val="bg1"/>
                </a:solidFill>
              </a:endParaRPr>
            </a:p>
          </p:txBody>
        </p:sp>
      </p:grpSp>
    </p:spTree>
    <p:extLst>
      <p:ext uri="{BB962C8B-B14F-4D97-AF65-F5344CB8AC3E}">
        <p14:creationId xmlns:p14="http://schemas.microsoft.com/office/powerpoint/2010/main" val="10766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1754326"/>
          </a:xfrm>
          <a:prstGeom prst="rect">
            <a:avLst/>
          </a:prstGeom>
        </p:spPr>
        <p:txBody>
          <a:bodyPr wrap="square">
            <a:spAutoFit/>
          </a:bodyPr>
          <a:lstStyle/>
          <a:p>
            <a:pPr indent="457200">
              <a:lnSpc>
                <a:spcPct val="150000"/>
              </a:lnSpc>
            </a:pPr>
            <a:r>
              <a:rPr lang="zh-CN" altLang="en-US" b="1" dirty="0" smtClean="0">
                <a:latin typeface="Microsoft YaHei" charset="-122"/>
                <a:ea typeface="Microsoft YaHei" charset="-122"/>
                <a:cs typeface="Microsoft YaHei" charset="-122"/>
              </a:rPr>
              <a:t>同理</a:t>
            </a:r>
            <a:r>
              <a:rPr lang="zh-CN" altLang="en-US" b="1" dirty="0">
                <a:latin typeface="Microsoft YaHei" charset="-122"/>
                <a:ea typeface="Microsoft YaHei" charset="-122"/>
                <a:cs typeface="Microsoft YaHei" charset="-122"/>
              </a:rPr>
              <a:t>查询丙二醇脂肪酸酯使用在</a:t>
            </a:r>
            <a:r>
              <a:rPr lang="en-US" altLang="zh-CN" b="1" dirty="0">
                <a:latin typeface="Microsoft YaHei" charset="-122"/>
                <a:ea typeface="Microsoft YaHei" charset="-122"/>
                <a:cs typeface="Microsoft YaHei" charset="-122"/>
              </a:rPr>
              <a:t>09.03.01</a:t>
            </a:r>
            <a:r>
              <a:rPr lang="zh-CN" altLang="en-US" b="1" dirty="0">
                <a:latin typeface="Microsoft YaHei" charset="-122"/>
                <a:ea typeface="Microsoft YaHei" charset="-122"/>
                <a:cs typeface="Microsoft YaHei" charset="-122"/>
              </a:rPr>
              <a:t>醋渍或肉冻状水产品的规定，</a:t>
            </a:r>
            <a:r>
              <a:rPr lang="en-US" altLang="zh-CN" b="1" dirty="0">
                <a:latin typeface="Microsoft YaHei" charset="-122"/>
                <a:ea typeface="Microsoft YaHei" charset="-122"/>
                <a:cs typeface="Microsoft YaHei" charset="-122"/>
              </a:rPr>
              <a:t>09.03.01</a:t>
            </a:r>
            <a:r>
              <a:rPr lang="zh-CN" altLang="en-US" b="1" dirty="0">
                <a:latin typeface="Microsoft YaHei" charset="-122"/>
                <a:ea typeface="Microsoft YaHei" charset="-122"/>
                <a:cs typeface="Microsoft YaHei" charset="-122"/>
              </a:rPr>
              <a:t>醋渍或肉冻状水产品不在表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，但其上级</a:t>
            </a:r>
            <a:r>
              <a:rPr lang="en-US" altLang="zh-CN" b="1" dirty="0">
                <a:latin typeface="Microsoft YaHei" charset="-122"/>
                <a:ea typeface="Microsoft YaHei" charset="-122"/>
                <a:cs typeface="Microsoft YaHei" charset="-122"/>
              </a:rPr>
              <a:t>09.03</a:t>
            </a:r>
            <a:r>
              <a:rPr lang="zh-CN" altLang="en-US" b="1" dirty="0">
                <a:latin typeface="Microsoft YaHei" charset="-122"/>
                <a:ea typeface="Microsoft YaHei" charset="-122"/>
                <a:cs typeface="Microsoft YaHei" charset="-122"/>
              </a:rPr>
              <a:t>预制水产品（半成品）在表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P117</a:t>
            </a:r>
            <a:r>
              <a:rPr lang="zh-CN" altLang="en-US" b="1" dirty="0">
                <a:latin typeface="Microsoft YaHei" charset="-122"/>
                <a:ea typeface="Microsoft YaHei" charset="-122"/>
                <a:cs typeface="Microsoft YaHei" charset="-122"/>
              </a:rPr>
              <a:t>），且上级的上级</a:t>
            </a:r>
            <a:r>
              <a:rPr lang="en-US" altLang="zh-CN" b="1" dirty="0">
                <a:latin typeface="Microsoft YaHei" charset="-122"/>
                <a:ea typeface="Microsoft YaHei" charset="-122"/>
                <a:cs typeface="Microsoft YaHei" charset="-122"/>
              </a:rPr>
              <a:t>09.0</a:t>
            </a:r>
            <a:r>
              <a:rPr lang="zh-CN" altLang="en-US" b="1" dirty="0">
                <a:latin typeface="Microsoft YaHei" charset="-122"/>
                <a:ea typeface="Microsoft YaHei" charset="-122"/>
                <a:cs typeface="Microsoft YaHei" charset="-122"/>
              </a:rPr>
              <a:t>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中丙二醇脂肪酸酯项（</a:t>
            </a:r>
            <a:r>
              <a:rPr lang="en-US" altLang="zh-CN" b="1" dirty="0">
                <a:latin typeface="Microsoft YaHei" charset="-122"/>
                <a:ea typeface="Microsoft YaHei" charset="-122"/>
                <a:cs typeface="Microsoft YaHei" charset="-122"/>
              </a:rPr>
              <a:t>GB 2760 P6</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7</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X-14</a:t>
            </a:r>
            <a:r>
              <a:rPr lang="zh-CN" altLang="en-US" b="1" dirty="0">
                <a:latin typeface="Microsoft YaHei" charset="-122"/>
                <a:ea typeface="Microsoft YaHei" charset="-122"/>
                <a:cs typeface="Microsoft YaHei" charset="-122"/>
              </a:rPr>
              <a:t>）的使用范围，那么可以得出</a:t>
            </a:r>
            <a:r>
              <a:rPr lang="en-US" altLang="zh-CN" b="1" dirty="0">
                <a:latin typeface="Microsoft YaHei" charset="-122"/>
                <a:ea typeface="Microsoft YaHei" charset="-122"/>
                <a:cs typeface="Microsoft YaHei" charset="-122"/>
              </a:rPr>
              <a:t>BHT</a:t>
            </a:r>
            <a:r>
              <a:rPr lang="zh-CN" altLang="en-US" b="1" dirty="0">
                <a:latin typeface="Microsoft YaHei" charset="-122"/>
                <a:ea typeface="Microsoft YaHei" charset="-122"/>
                <a:cs typeface="Microsoft YaHei" charset="-122"/>
              </a:rPr>
              <a:t>不得添加于</a:t>
            </a:r>
            <a:r>
              <a:rPr lang="en-US" altLang="zh-CN" b="1" dirty="0">
                <a:latin typeface="Microsoft YaHei" charset="-122"/>
                <a:ea typeface="Microsoft YaHei" charset="-122"/>
                <a:cs typeface="Microsoft YaHei" charset="-122"/>
              </a:rPr>
              <a:t>09.03.01</a:t>
            </a:r>
            <a:r>
              <a:rPr lang="zh-CN" altLang="en-US" b="1" dirty="0">
                <a:latin typeface="Microsoft YaHei" charset="-122"/>
                <a:ea typeface="Microsoft YaHei" charset="-122"/>
                <a:cs typeface="Microsoft YaHei" charset="-122"/>
              </a:rPr>
              <a:t>醋渍或肉冻状水产品（其在食品分类系统无下级类别）的结论。</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15</a:t>
              </a:r>
              <a:endParaRPr lang="zh-CN" altLang="en-US" sz="2000" dirty="0">
                <a:solidFill>
                  <a:schemeClr val="bg1"/>
                </a:solidFill>
              </a:endParaRPr>
            </a:p>
          </p:txBody>
        </p:sp>
      </p:grpSp>
    </p:spTree>
    <p:extLst>
      <p:ext uri="{BB962C8B-B14F-4D97-AF65-F5344CB8AC3E}">
        <p14:creationId xmlns:p14="http://schemas.microsoft.com/office/powerpoint/2010/main" val="17618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pic>
        <p:nvPicPr>
          <p:cNvPr id="9" name="图片 8"/>
          <p:cNvPicPr>
            <a:picLocks noChangeAspect="1"/>
          </p:cNvPicPr>
          <p:nvPr/>
        </p:nvPicPr>
        <p:blipFill>
          <a:blip r:embed="rId2"/>
          <a:stretch>
            <a:fillRect/>
          </a:stretch>
        </p:blipFill>
        <p:spPr>
          <a:xfrm>
            <a:off x="2406650" y="1955800"/>
            <a:ext cx="7556500" cy="3962400"/>
          </a:xfrm>
          <a:prstGeom prst="rect">
            <a:avLst/>
          </a:prstGeom>
        </p:spPr>
      </p:pic>
    </p:spTree>
    <p:extLst>
      <p:ext uri="{BB962C8B-B14F-4D97-AF65-F5344CB8AC3E}">
        <p14:creationId xmlns:p14="http://schemas.microsoft.com/office/powerpoint/2010/main" val="98705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名单中，食品本身和上级均不在表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但均在表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例如查询例如查询双乙酸钠使用在</a:t>
            </a:r>
            <a:r>
              <a:rPr lang="en-US" altLang="zh-CN" b="1" dirty="0">
                <a:latin typeface="Microsoft YaHei" charset="-122"/>
                <a:ea typeface="Microsoft YaHei" charset="-122"/>
                <a:cs typeface="Microsoft YaHei" charset="-122"/>
              </a:rPr>
              <a:t>12.10</a:t>
            </a:r>
            <a:r>
              <a:rPr lang="zh-CN" altLang="en-US" b="1" dirty="0">
                <a:latin typeface="Microsoft YaHei" charset="-122"/>
                <a:ea typeface="Microsoft YaHei" charset="-122"/>
                <a:cs typeface="Microsoft YaHei" charset="-122"/>
              </a:rPr>
              <a:t>复合调味料的规定，双乙酸钠不在表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12.10</a:t>
            </a:r>
            <a:r>
              <a:rPr lang="zh-CN" altLang="en-US" b="1" dirty="0">
                <a:latin typeface="Microsoft YaHei" charset="-122"/>
                <a:ea typeface="Microsoft YaHei" charset="-122"/>
                <a:cs typeface="Microsoft YaHei" charset="-122"/>
              </a:rPr>
              <a:t>复合调味料本身和上级</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调味品均不在表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，但其和上级均列入表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双乙酸钠项（</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）的使用范围，那么就要按照表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双乙酸钠使用于</a:t>
            </a:r>
            <a:r>
              <a:rPr lang="en-US" altLang="zh-CN" b="1" dirty="0">
                <a:latin typeface="Microsoft YaHei" charset="-122"/>
                <a:ea typeface="Microsoft YaHei" charset="-122"/>
                <a:cs typeface="Microsoft YaHei" charset="-122"/>
              </a:rPr>
              <a:t>12.10</a:t>
            </a:r>
            <a:r>
              <a:rPr lang="zh-CN" altLang="en-US" b="1" dirty="0">
                <a:latin typeface="Microsoft YaHei" charset="-122"/>
                <a:ea typeface="Microsoft YaHei" charset="-122"/>
                <a:cs typeface="Microsoft YaHei" charset="-122"/>
              </a:rPr>
              <a:t>复合调味料规定，得出双乙酸钠可以添加于</a:t>
            </a:r>
            <a:r>
              <a:rPr lang="en-US" altLang="zh-CN" b="1" dirty="0">
                <a:latin typeface="Microsoft YaHei" charset="-122"/>
                <a:ea typeface="Microsoft YaHei" charset="-122"/>
                <a:cs typeface="Microsoft YaHei" charset="-122"/>
              </a:rPr>
              <a:t>12.10</a:t>
            </a:r>
            <a:r>
              <a:rPr lang="zh-CN" altLang="en-US" b="1" dirty="0">
                <a:latin typeface="Microsoft YaHei" charset="-122"/>
                <a:ea typeface="Microsoft YaHei" charset="-122"/>
                <a:cs typeface="Microsoft YaHei" charset="-122"/>
              </a:rPr>
              <a:t>复合调味料及其下级类别食品（</a:t>
            </a:r>
            <a:r>
              <a:rPr lang="en-US" altLang="zh-CN" b="1" dirty="0">
                <a:latin typeface="Microsoft YaHei" charset="-122"/>
                <a:ea typeface="Microsoft YaHei" charset="-122"/>
                <a:cs typeface="Microsoft YaHei" charset="-122"/>
              </a:rPr>
              <a:t>12.10.01</a:t>
            </a:r>
            <a:r>
              <a:rPr lang="zh-CN" altLang="en-US" b="1" dirty="0">
                <a:latin typeface="Microsoft YaHei" charset="-122"/>
                <a:ea typeface="Microsoft YaHei" charset="-122"/>
                <a:cs typeface="Microsoft YaHei" charset="-122"/>
              </a:rPr>
              <a:t>及其下级，</a:t>
            </a:r>
            <a:r>
              <a:rPr lang="en-US" altLang="zh-CN" b="1" dirty="0">
                <a:latin typeface="Microsoft YaHei" charset="-122"/>
                <a:ea typeface="Microsoft YaHei" charset="-122"/>
                <a:cs typeface="Microsoft YaHei" charset="-122"/>
              </a:rPr>
              <a:t>12.10.02</a:t>
            </a:r>
            <a:r>
              <a:rPr lang="zh-CN" altLang="en-US" b="1" dirty="0">
                <a:latin typeface="Microsoft YaHei" charset="-122"/>
                <a:ea typeface="Microsoft YaHei" charset="-122"/>
                <a:cs typeface="Microsoft YaHei" charset="-122"/>
              </a:rPr>
              <a:t>及其下级，</a:t>
            </a:r>
            <a:r>
              <a:rPr lang="en-US" altLang="zh-CN" b="1" dirty="0">
                <a:latin typeface="Microsoft YaHei" charset="-122"/>
                <a:ea typeface="Microsoft YaHei" charset="-122"/>
                <a:cs typeface="Microsoft YaHei" charset="-122"/>
              </a:rPr>
              <a:t>12.10.03</a:t>
            </a:r>
            <a:r>
              <a:rPr lang="zh-CN" altLang="en-US" b="1" dirty="0">
                <a:latin typeface="Microsoft YaHei" charset="-122"/>
                <a:ea typeface="Microsoft YaHei" charset="-122"/>
                <a:cs typeface="Microsoft YaHei" charset="-122"/>
              </a:rPr>
              <a:t>及其下级）的结论，最大使用量为</a:t>
            </a:r>
            <a:r>
              <a:rPr lang="en-US" altLang="zh-CN" b="1" dirty="0">
                <a:latin typeface="Microsoft YaHei" charset="-122"/>
                <a:ea typeface="Microsoft YaHei" charset="-122"/>
                <a:cs typeface="Microsoft YaHei" charset="-122"/>
              </a:rPr>
              <a:t>10.0g/kg</a:t>
            </a:r>
            <a:r>
              <a:rPr lang="zh-CN" altLang="en-US" b="1" dirty="0">
                <a:latin typeface="Microsoft YaHei" charset="-122"/>
                <a:ea typeface="Microsoft YaHei" charset="-122"/>
                <a:cs typeface="Microsoft YaHei" charset="-122"/>
              </a:rPr>
              <a:t>。</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16</a:t>
              </a:r>
              <a:endParaRPr lang="zh-CN" altLang="en-US" sz="2000" dirty="0">
                <a:solidFill>
                  <a:schemeClr val="bg1"/>
                </a:solidFill>
              </a:endParaRPr>
            </a:p>
          </p:txBody>
        </p:sp>
      </p:grpSp>
    </p:spTree>
    <p:extLst>
      <p:ext uri="{BB962C8B-B14F-4D97-AF65-F5344CB8AC3E}">
        <p14:creationId xmlns:p14="http://schemas.microsoft.com/office/powerpoint/2010/main" val="289978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pic>
        <p:nvPicPr>
          <p:cNvPr id="9" name="图片 8"/>
          <p:cNvPicPr>
            <a:picLocks noChangeAspect="1"/>
          </p:cNvPicPr>
          <p:nvPr/>
        </p:nvPicPr>
        <p:blipFill>
          <a:blip r:embed="rId2"/>
          <a:stretch>
            <a:fillRect/>
          </a:stretch>
        </p:blipFill>
        <p:spPr>
          <a:xfrm>
            <a:off x="2402739" y="1841500"/>
            <a:ext cx="7823200" cy="4495800"/>
          </a:xfrm>
          <a:prstGeom prst="rect">
            <a:avLst/>
          </a:prstGeom>
        </p:spPr>
      </p:pic>
    </p:spTree>
    <p:extLst>
      <p:ext uri="{BB962C8B-B14F-4D97-AF65-F5344CB8AC3E}">
        <p14:creationId xmlns:p14="http://schemas.microsoft.com/office/powerpoint/2010/main" val="170935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名单中，食品本身和上级均不在表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，但本身在表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上级不在表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例如查询例如查询双乙酸钠使用在</a:t>
            </a:r>
            <a:r>
              <a:rPr lang="en-US" altLang="zh-CN" b="1" dirty="0">
                <a:latin typeface="Microsoft YaHei" charset="-122"/>
                <a:ea typeface="Microsoft YaHei" charset="-122"/>
                <a:cs typeface="Microsoft YaHei" charset="-122"/>
              </a:rPr>
              <a:t>07.02</a:t>
            </a:r>
            <a:r>
              <a:rPr lang="zh-CN" altLang="en-US" b="1" dirty="0">
                <a:latin typeface="Microsoft YaHei" charset="-122"/>
                <a:ea typeface="Microsoft YaHei" charset="-122"/>
                <a:cs typeface="Microsoft YaHei" charset="-122"/>
              </a:rPr>
              <a:t>糕点的规定，双乙酸钠不在表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07.02</a:t>
            </a:r>
            <a:r>
              <a:rPr lang="zh-CN" altLang="en-US" b="1" dirty="0">
                <a:latin typeface="Microsoft YaHei" charset="-122"/>
                <a:ea typeface="Microsoft YaHei" charset="-122"/>
                <a:cs typeface="Microsoft YaHei" charset="-122"/>
              </a:rPr>
              <a:t>糕点本身和上级</a:t>
            </a:r>
            <a:r>
              <a:rPr lang="en-US" altLang="zh-CN" b="1" dirty="0">
                <a:latin typeface="Microsoft YaHei" charset="-122"/>
                <a:ea typeface="Microsoft YaHei" charset="-122"/>
                <a:cs typeface="Microsoft YaHei" charset="-122"/>
              </a:rPr>
              <a:t>07.0</a:t>
            </a:r>
            <a:r>
              <a:rPr lang="zh-CN" altLang="en-US" b="1" dirty="0">
                <a:latin typeface="Microsoft YaHei" charset="-122"/>
                <a:ea typeface="Microsoft YaHei" charset="-122"/>
                <a:cs typeface="Microsoft YaHei" charset="-122"/>
              </a:rPr>
              <a:t>焙烤食品均不在表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07.02</a:t>
            </a:r>
            <a:r>
              <a:rPr lang="zh-CN" altLang="en-US" b="1" dirty="0">
                <a:latin typeface="Microsoft YaHei" charset="-122"/>
                <a:ea typeface="Microsoft YaHei" charset="-122"/>
                <a:cs typeface="Microsoft YaHei" charset="-122"/>
              </a:rPr>
              <a:t>糕点本身列入但其上级</a:t>
            </a:r>
            <a:r>
              <a:rPr lang="en-US" altLang="zh-CN" b="1" dirty="0">
                <a:latin typeface="Microsoft YaHei" charset="-122"/>
                <a:ea typeface="Microsoft YaHei" charset="-122"/>
                <a:cs typeface="Microsoft YaHei" charset="-122"/>
              </a:rPr>
              <a:t>07.0</a:t>
            </a:r>
            <a:r>
              <a:rPr lang="zh-CN" altLang="en-US" b="1" dirty="0">
                <a:latin typeface="Microsoft YaHei" charset="-122"/>
                <a:ea typeface="Microsoft YaHei" charset="-122"/>
                <a:cs typeface="Microsoft YaHei" charset="-122"/>
              </a:rPr>
              <a:t>焙烤食品不列入表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双乙酸钠项（</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）的使用范围，那么可以得出双乙酸钠可以添加于</a:t>
            </a:r>
            <a:r>
              <a:rPr lang="en-US" altLang="zh-CN" b="1" dirty="0">
                <a:latin typeface="Microsoft YaHei" charset="-122"/>
                <a:ea typeface="Microsoft YaHei" charset="-122"/>
                <a:cs typeface="Microsoft YaHei" charset="-122"/>
              </a:rPr>
              <a:t>07.02</a:t>
            </a:r>
            <a:r>
              <a:rPr lang="zh-CN" altLang="en-US" b="1" dirty="0">
                <a:latin typeface="Microsoft YaHei" charset="-122"/>
                <a:ea typeface="Microsoft YaHei" charset="-122"/>
                <a:cs typeface="Microsoft YaHei" charset="-122"/>
              </a:rPr>
              <a:t>糕点及其下级类别食品（</a:t>
            </a:r>
            <a:r>
              <a:rPr lang="en-US" altLang="zh-CN" b="1" dirty="0">
                <a:latin typeface="Microsoft YaHei" charset="-122"/>
                <a:ea typeface="Microsoft YaHei" charset="-122"/>
                <a:cs typeface="Microsoft YaHei" charset="-122"/>
              </a:rPr>
              <a:t>07.02.01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07.02.02</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07.02.03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07.02.04</a:t>
            </a:r>
            <a:r>
              <a:rPr lang="zh-CN" altLang="en-US" b="1" dirty="0">
                <a:latin typeface="Microsoft YaHei" charset="-122"/>
                <a:ea typeface="Microsoft YaHei" charset="-122"/>
                <a:cs typeface="Microsoft YaHei" charset="-122"/>
              </a:rPr>
              <a:t>）的结论，最大使用量为</a:t>
            </a:r>
            <a:r>
              <a:rPr lang="en-US" altLang="zh-CN" b="1" dirty="0">
                <a:latin typeface="Microsoft YaHei" charset="-122"/>
                <a:ea typeface="Microsoft YaHei" charset="-122"/>
                <a:cs typeface="Microsoft YaHei" charset="-122"/>
              </a:rPr>
              <a:t>4.0g/kg</a:t>
            </a:r>
            <a:r>
              <a:rPr lang="zh-CN" altLang="en-US" b="1" dirty="0">
                <a:latin typeface="Microsoft YaHei" charset="-122"/>
                <a:ea typeface="Microsoft YaHei" charset="-122"/>
                <a:cs typeface="Microsoft YaHei" charset="-122"/>
              </a:rPr>
              <a:t>。</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17</a:t>
              </a:r>
              <a:endParaRPr lang="zh-CN" altLang="en-US" sz="2000" dirty="0">
                <a:solidFill>
                  <a:schemeClr val="bg1"/>
                </a:solidFill>
              </a:endParaRPr>
            </a:p>
          </p:txBody>
        </p:sp>
      </p:grpSp>
    </p:spTree>
    <p:extLst>
      <p:ext uri="{BB962C8B-B14F-4D97-AF65-F5344CB8AC3E}">
        <p14:creationId xmlns:p14="http://schemas.microsoft.com/office/powerpoint/2010/main" val="29479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2536400"/>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名单中，食品本身和上级均不在表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，但本身不在表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上级在表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例如查询例如查询双乙酸钠使用在</a:t>
            </a:r>
            <a:r>
              <a:rPr lang="en-US" altLang="zh-CN" b="1" dirty="0">
                <a:latin typeface="Microsoft YaHei" charset="-122"/>
                <a:ea typeface="Microsoft YaHei" charset="-122"/>
                <a:cs typeface="Microsoft YaHei" charset="-122"/>
              </a:rPr>
              <a:t>12.04</a:t>
            </a:r>
            <a:r>
              <a:rPr lang="zh-CN" altLang="en-US" b="1" dirty="0">
                <a:latin typeface="Microsoft YaHei" charset="-122"/>
                <a:ea typeface="Microsoft YaHei" charset="-122"/>
                <a:cs typeface="Microsoft YaHei" charset="-122"/>
              </a:rPr>
              <a:t>酱油的规定，双乙酸钠不在表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12.04</a:t>
            </a:r>
            <a:r>
              <a:rPr lang="zh-CN" altLang="en-US" b="1" dirty="0">
                <a:latin typeface="Microsoft YaHei" charset="-122"/>
                <a:ea typeface="Microsoft YaHei" charset="-122"/>
                <a:cs typeface="Microsoft YaHei" charset="-122"/>
              </a:rPr>
              <a:t>酱油本身和上级</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调味品均不在表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12.04</a:t>
            </a:r>
            <a:r>
              <a:rPr lang="zh-CN" altLang="en-US" b="1" dirty="0">
                <a:latin typeface="Microsoft YaHei" charset="-122"/>
                <a:ea typeface="Microsoft YaHei" charset="-122"/>
                <a:cs typeface="Microsoft YaHei" charset="-122"/>
              </a:rPr>
              <a:t>酱油本身不列入但其上级</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调味品列入表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双乙酸钠项（</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）的使用范围，那么就要按照表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双乙酸钠使用于</a:t>
            </a:r>
            <a:r>
              <a:rPr lang="en-US" altLang="zh-CN" b="1" dirty="0">
                <a:latin typeface="Microsoft YaHei" charset="-122"/>
                <a:ea typeface="Microsoft YaHei" charset="-122"/>
                <a:cs typeface="Microsoft YaHei" charset="-122"/>
              </a:rPr>
              <a:t>12.0</a:t>
            </a:r>
            <a:r>
              <a:rPr lang="zh-CN" altLang="en-US" b="1" dirty="0">
                <a:latin typeface="Microsoft YaHei" charset="-122"/>
                <a:ea typeface="Microsoft YaHei" charset="-122"/>
                <a:cs typeface="Microsoft YaHei" charset="-122"/>
              </a:rPr>
              <a:t>调味品的规定，可以得出双乙酸钠可以添加于</a:t>
            </a:r>
            <a:r>
              <a:rPr lang="en-US" altLang="zh-CN" b="1" dirty="0">
                <a:latin typeface="Microsoft YaHei" charset="-122"/>
                <a:ea typeface="Microsoft YaHei" charset="-122"/>
                <a:cs typeface="Microsoft YaHei" charset="-122"/>
              </a:rPr>
              <a:t>12.04</a:t>
            </a:r>
            <a:r>
              <a:rPr lang="zh-CN" altLang="en-US" b="1" dirty="0">
                <a:latin typeface="Microsoft YaHei" charset="-122"/>
                <a:ea typeface="Microsoft YaHei" charset="-122"/>
                <a:cs typeface="Microsoft YaHei" charset="-122"/>
              </a:rPr>
              <a:t>酱油及其下级类别食品（</a:t>
            </a:r>
            <a:r>
              <a:rPr lang="en-US" altLang="zh-CN" b="1" dirty="0">
                <a:latin typeface="Microsoft YaHei" charset="-122"/>
                <a:ea typeface="Microsoft YaHei" charset="-122"/>
                <a:cs typeface="Microsoft YaHei" charset="-122"/>
              </a:rPr>
              <a:t>12.04.01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12.04.02</a:t>
            </a:r>
            <a:r>
              <a:rPr lang="zh-CN" altLang="en-US" b="1" dirty="0">
                <a:latin typeface="Microsoft YaHei" charset="-122"/>
                <a:ea typeface="Microsoft YaHei" charset="-122"/>
                <a:cs typeface="Microsoft YaHei" charset="-122"/>
              </a:rPr>
              <a:t>）的结论，最大使用量为</a:t>
            </a:r>
            <a:r>
              <a:rPr lang="en-US" altLang="zh-CN" b="1" dirty="0">
                <a:latin typeface="Microsoft YaHei" charset="-122"/>
                <a:ea typeface="Microsoft YaHei" charset="-122"/>
                <a:cs typeface="Microsoft YaHei" charset="-122"/>
              </a:rPr>
              <a:t>2.5g/kg</a:t>
            </a:r>
            <a:r>
              <a:rPr lang="zh-CN" altLang="en-US" b="1" dirty="0">
                <a:latin typeface="Microsoft YaHei" charset="-122"/>
                <a:ea typeface="Microsoft YaHei" charset="-122"/>
                <a:cs typeface="Microsoft YaHei" charset="-122"/>
              </a:rPr>
              <a:t>。</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18</a:t>
              </a:r>
              <a:endParaRPr lang="zh-CN" altLang="en-US" sz="2000" dirty="0">
                <a:solidFill>
                  <a:schemeClr val="bg1"/>
                </a:solidFill>
              </a:endParaRPr>
            </a:p>
          </p:txBody>
        </p:sp>
      </p:grpSp>
    </p:spTree>
    <p:extLst>
      <p:ext uri="{BB962C8B-B14F-4D97-AF65-F5344CB8AC3E}">
        <p14:creationId xmlns:p14="http://schemas.microsoft.com/office/powerpoint/2010/main" val="1665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2120902"/>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名单中，食品本身和上级均不在表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中  例如查询例如查询双乙酸钠使用在</a:t>
            </a:r>
            <a:r>
              <a:rPr lang="en-US" altLang="zh-CN" b="1" dirty="0">
                <a:latin typeface="Microsoft YaHei" charset="-122"/>
                <a:ea typeface="Microsoft YaHei" charset="-122"/>
                <a:cs typeface="Microsoft YaHei" charset="-122"/>
              </a:rPr>
              <a:t>03.01</a:t>
            </a:r>
            <a:r>
              <a:rPr lang="zh-CN" altLang="en-US" b="1" dirty="0">
                <a:latin typeface="Microsoft YaHei" charset="-122"/>
                <a:ea typeface="Microsoft YaHei" charset="-122"/>
                <a:cs typeface="Microsoft YaHei" charset="-122"/>
              </a:rPr>
              <a:t>冰淇淋、雪糕类的规定，双乙酸钠不在表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名单中，但在表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）有使用规定，</a:t>
            </a:r>
            <a:r>
              <a:rPr lang="en-US" altLang="zh-CN" b="1" dirty="0">
                <a:latin typeface="Microsoft YaHei" charset="-122"/>
                <a:ea typeface="Microsoft YaHei" charset="-122"/>
                <a:cs typeface="Microsoft YaHei" charset="-122"/>
              </a:rPr>
              <a:t>03.01</a:t>
            </a:r>
            <a:r>
              <a:rPr lang="zh-CN" altLang="en-US" b="1" dirty="0">
                <a:latin typeface="Microsoft YaHei" charset="-122"/>
                <a:ea typeface="Microsoft YaHei" charset="-122"/>
                <a:cs typeface="Microsoft YaHei" charset="-122"/>
              </a:rPr>
              <a:t>冰淇淋、雪糕类本身和上级</a:t>
            </a:r>
            <a:r>
              <a:rPr lang="en-US" altLang="zh-CN" b="1" dirty="0">
                <a:latin typeface="Microsoft YaHei" charset="-122"/>
                <a:ea typeface="Microsoft YaHei" charset="-122"/>
                <a:cs typeface="Microsoft YaHei" charset="-122"/>
              </a:rPr>
              <a:t>03.0</a:t>
            </a:r>
            <a:r>
              <a:rPr lang="zh-CN" altLang="en-US" b="1" dirty="0">
                <a:latin typeface="Microsoft YaHei" charset="-122"/>
                <a:ea typeface="Microsoft YaHei" charset="-122"/>
                <a:cs typeface="Microsoft YaHei" charset="-122"/>
              </a:rPr>
              <a:t>冷冻饮品均不在表</a:t>
            </a:r>
            <a:r>
              <a:rPr lang="en-US" altLang="zh-CN" b="1" dirty="0">
                <a:latin typeface="Microsoft YaHei" charset="-122"/>
                <a:ea typeface="Microsoft YaHei" charset="-122"/>
                <a:cs typeface="Microsoft YaHei" charset="-122"/>
              </a:rPr>
              <a:t>A.3</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03.01</a:t>
            </a:r>
            <a:r>
              <a:rPr lang="zh-CN" altLang="en-US" b="1" dirty="0">
                <a:latin typeface="Microsoft YaHei" charset="-122"/>
                <a:ea typeface="Microsoft YaHei" charset="-122"/>
                <a:cs typeface="Microsoft YaHei" charset="-122"/>
              </a:rPr>
              <a:t>冰淇淋、雪糕类和上级也不列入表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双乙酸钠项（</a:t>
            </a:r>
            <a:r>
              <a:rPr lang="en-US" altLang="zh-CN" b="1" dirty="0">
                <a:latin typeface="Microsoft YaHei" charset="-122"/>
                <a:ea typeface="Microsoft YaHei" charset="-122"/>
                <a:cs typeface="Microsoft YaHei" charset="-122"/>
              </a:rPr>
              <a:t>GB 2760 P78</a:t>
            </a:r>
            <a:r>
              <a:rPr lang="zh-CN" altLang="en-US" b="1" dirty="0">
                <a:latin typeface="Microsoft YaHei" charset="-122"/>
                <a:ea typeface="Microsoft YaHei" charset="-122"/>
                <a:cs typeface="Microsoft YaHei" charset="-122"/>
              </a:rPr>
              <a:t>，图</a:t>
            </a:r>
            <a:r>
              <a:rPr lang="en-US" altLang="zh-CN" b="1" dirty="0">
                <a:latin typeface="Microsoft YaHei" charset="-122"/>
                <a:ea typeface="Microsoft YaHei" charset="-122"/>
                <a:cs typeface="Microsoft YaHei" charset="-122"/>
              </a:rPr>
              <a:t>X-15</a:t>
            </a:r>
            <a:r>
              <a:rPr lang="zh-CN" altLang="en-US" b="1" dirty="0">
                <a:latin typeface="Microsoft YaHei" charset="-122"/>
                <a:ea typeface="Microsoft YaHei" charset="-122"/>
                <a:cs typeface="Microsoft YaHei" charset="-122"/>
              </a:rPr>
              <a:t>）的使用范围，那么就可以得出双乙酸钠不得添加于</a:t>
            </a:r>
            <a:r>
              <a:rPr lang="en-US" altLang="zh-CN" b="1" dirty="0">
                <a:latin typeface="Microsoft YaHei" charset="-122"/>
                <a:ea typeface="Microsoft YaHei" charset="-122"/>
                <a:cs typeface="Microsoft YaHei" charset="-122"/>
              </a:rPr>
              <a:t>03.01</a:t>
            </a:r>
            <a:r>
              <a:rPr lang="zh-CN" altLang="en-US" b="1" dirty="0">
                <a:latin typeface="Microsoft YaHei" charset="-122"/>
                <a:ea typeface="Microsoft YaHei" charset="-122"/>
                <a:cs typeface="Microsoft YaHei" charset="-122"/>
              </a:rPr>
              <a:t>冰淇淋、雪糕类（其在食品分类系统无下级类别）的结论。</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19</a:t>
              </a:r>
              <a:endParaRPr lang="zh-CN" altLang="en-US" sz="2000" dirty="0">
                <a:solidFill>
                  <a:schemeClr val="bg1"/>
                </a:solidFill>
              </a:endParaRPr>
            </a:p>
          </p:txBody>
        </p:sp>
      </p:grpSp>
    </p:spTree>
    <p:extLst>
      <p:ext uri="{BB962C8B-B14F-4D97-AF65-F5344CB8AC3E}">
        <p14:creationId xmlns:p14="http://schemas.microsoft.com/office/powerpoint/2010/main" val="1677682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二、食品添加剂使用规定查询方法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581057"/>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（二）查询</a:t>
            </a:r>
            <a:r>
              <a:rPr lang="zh-CN" altLang="en-US" sz="2400" b="1" dirty="0" smtClean="0">
                <a:latin typeface="Microsoft YaHei" charset="-122"/>
                <a:ea typeface="Microsoft YaHei" charset="-122"/>
                <a:cs typeface="Microsoft YaHei" charset="-122"/>
              </a:rPr>
              <a:t>实例</a:t>
            </a:r>
            <a:endParaRPr lang="en-US" altLang="zh-CN" sz="2400" b="1" dirty="0" smtClean="0">
              <a:latin typeface="Microsoft YaHei" charset="-122"/>
              <a:ea typeface="Microsoft YaHei" charset="-122"/>
              <a:cs typeface="Microsoft YaHei" charset="-122"/>
            </a:endParaRPr>
          </a:p>
        </p:txBody>
      </p:sp>
      <p:sp>
        <p:nvSpPr>
          <p:cNvPr id="4" name="矩形 3"/>
          <p:cNvSpPr/>
          <p:nvPr/>
        </p:nvSpPr>
        <p:spPr>
          <a:xfrm>
            <a:off x="1015799" y="2312879"/>
            <a:ext cx="10363401" cy="1289905"/>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食品添加剂不在表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名单中可以直接得出要查询的食品添加剂不是</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允许使用的结论。例如查询过氧化苯甲酰的使用规定，其不在表</a:t>
            </a:r>
            <a:r>
              <a:rPr lang="en-US" altLang="zh-CN" b="1" dirty="0">
                <a:latin typeface="Microsoft YaHei" charset="-122"/>
                <a:ea typeface="Microsoft YaHei" charset="-122"/>
                <a:cs typeface="Microsoft YaHei" charset="-122"/>
              </a:rPr>
              <a:t>A.2</a:t>
            </a:r>
            <a:r>
              <a:rPr lang="zh-CN" altLang="en-US" b="1" dirty="0">
                <a:latin typeface="Microsoft YaHei" charset="-122"/>
                <a:ea typeface="Microsoft YaHei" charset="-122"/>
                <a:cs typeface="Microsoft YaHei" charset="-122"/>
              </a:rPr>
              <a:t>和表</a:t>
            </a:r>
            <a:r>
              <a:rPr lang="en-US" altLang="zh-CN" b="1" dirty="0">
                <a:latin typeface="Microsoft YaHei" charset="-122"/>
                <a:ea typeface="Microsoft YaHei" charset="-122"/>
                <a:cs typeface="Microsoft YaHei" charset="-122"/>
              </a:rPr>
              <a:t>A.1</a:t>
            </a:r>
            <a:r>
              <a:rPr lang="zh-CN" altLang="en-US" b="1" dirty="0">
                <a:latin typeface="Microsoft YaHei" charset="-122"/>
                <a:ea typeface="Microsoft YaHei" charset="-122"/>
                <a:cs typeface="Microsoft YaHei" charset="-122"/>
              </a:rPr>
              <a:t>名单中，按照</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规定不允许使用。</a:t>
            </a:r>
          </a:p>
        </p:txBody>
      </p:sp>
      <p:grpSp>
        <p:nvGrpSpPr>
          <p:cNvPr id="6" name="组 5"/>
          <p:cNvGrpSpPr/>
          <p:nvPr/>
        </p:nvGrpSpPr>
        <p:grpSpPr>
          <a:xfrm>
            <a:off x="1499452" y="1795679"/>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20</a:t>
              </a:r>
              <a:endParaRPr lang="zh-CN" altLang="en-US" sz="2000" dirty="0">
                <a:solidFill>
                  <a:schemeClr val="bg1"/>
                </a:solidFill>
              </a:endParaRPr>
            </a:p>
          </p:txBody>
        </p:sp>
      </p:grpSp>
    </p:spTree>
    <p:extLst>
      <p:ext uri="{BB962C8B-B14F-4D97-AF65-F5344CB8AC3E}">
        <p14:creationId xmlns:p14="http://schemas.microsoft.com/office/powerpoint/2010/main" val="109024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三、食品用香料、香精使用规定查询方法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2346283"/>
          </a:xfrm>
          <a:prstGeom prst="rect">
            <a:avLst/>
          </a:prstGeom>
          <a:noFill/>
        </p:spPr>
        <p:txBody>
          <a:bodyPr wrap="square" rtlCol="0">
            <a:spAutoFit/>
          </a:bodyPr>
          <a:lstStyle/>
          <a:p>
            <a:pPr indent="457200">
              <a:lnSpc>
                <a:spcPct val="150000"/>
              </a:lnSpc>
            </a:pPr>
            <a:r>
              <a:rPr lang="zh-CN" altLang="en-US" sz="2000" b="1" dirty="0" smtClean="0">
                <a:latin typeface="Microsoft YaHei" charset="-122"/>
                <a:ea typeface="Microsoft YaHei" charset="-122"/>
                <a:cs typeface="Microsoft YaHei" charset="-122"/>
              </a:rPr>
              <a:t>为了</a:t>
            </a:r>
            <a:r>
              <a:rPr lang="zh-CN" altLang="en-US" sz="2000" b="1" dirty="0">
                <a:latin typeface="Microsoft YaHei" charset="-122"/>
                <a:ea typeface="Microsoft YaHei" charset="-122"/>
                <a:cs typeface="Microsoft YaHei" charset="-122"/>
              </a:rPr>
              <a:t>查找食品用香料、香精</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能否使用于</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类食品中，除在</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标准文本查询外，还应查询</a:t>
            </a:r>
            <a:r>
              <a:rPr lang="en-US" altLang="zh-CN" sz="2000" b="1" dirty="0">
                <a:latin typeface="Microsoft YaHei" charset="-122"/>
                <a:ea typeface="Microsoft YaHei" charset="-122"/>
                <a:cs typeface="Microsoft YaHei" charset="-122"/>
              </a:rPr>
              <a:t>2014</a:t>
            </a:r>
            <a:r>
              <a:rPr lang="zh-CN" altLang="en-US" sz="2000" b="1" dirty="0">
                <a:latin typeface="Microsoft YaHei" charset="-122"/>
                <a:ea typeface="Microsoft YaHei" charset="-122"/>
                <a:cs typeface="Microsoft YaHei" charset="-122"/>
              </a:rPr>
              <a:t>年</a:t>
            </a:r>
            <a:r>
              <a:rPr lang="en-US" altLang="zh-CN" sz="2000" b="1" dirty="0">
                <a:latin typeface="Microsoft YaHei" charset="-122"/>
                <a:ea typeface="Microsoft YaHei" charset="-122"/>
                <a:cs typeface="Microsoft YaHei" charset="-122"/>
              </a:rPr>
              <a:t>8</a:t>
            </a:r>
            <a:r>
              <a:rPr lang="zh-CN" altLang="en-US" sz="2000" b="1" dirty="0">
                <a:latin typeface="Microsoft YaHei" charset="-122"/>
                <a:ea typeface="Microsoft YaHei" charset="-122"/>
                <a:cs typeface="Microsoft YaHei" charset="-122"/>
              </a:rPr>
              <a:t>月</a:t>
            </a:r>
            <a:r>
              <a:rPr lang="en-US" altLang="zh-CN" sz="2000" b="1" dirty="0">
                <a:latin typeface="Microsoft YaHei" charset="-122"/>
                <a:ea typeface="Microsoft YaHei" charset="-122"/>
                <a:cs typeface="Microsoft YaHei" charset="-122"/>
              </a:rPr>
              <a:t>14</a:t>
            </a:r>
            <a:r>
              <a:rPr lang="zh-CN" altLang="en-US" sz="2000" b="1" dirty="0">
                <a:latin typeface="Microsoft YaHei" charset="-122"/>
                <a:ea typeface="Microsoft YaHei" charset="-122"/>
                <a:cs typeface="Microsoft YaHei" charset="-122"/>
              </a:rPr>
              <a:t>日之后国家卫生计生委发布的有关食品添加剂公告涉及食品用香料、香精的内容。查询</a:t>
            </a:r>
            <a:r>
              <a:rPr lang="en-US" altLang="zh-CN" sz="2000" b="1" dirty="0">
                <a:latin typeface="Microsoft YaHei" charset="-122"/>
                <a:ea typeface="Microsoft YaHei" charset="-122"/>
                <a:cs typeface="Microsoft YaHei" charset="-122"/>
              </a:rPr>
              <a:t>GB 2760</a:t>
            </a:r>
            <a:r>
              <a:rPr lang="zh-CN" altLang="en-US" sz="2000" b="1" dirty="0">
                <a:latin typeface="Microsoft YaHei" charset="-122"/>
                <a:ea typeface="Microsoft YaHei" charset="-122"/>
                <a:cs typeface="Microsoft YaHei" charset="-122"/>
              </a:rPr>
              <a:t>，建议按照以下顺序查附表：查表</a:t>
            </a:r>
            <a:r>
              <a:rPr lang="en-US" altLang="zh-CN" sz="2000" b="1" dirty="0">
                <a:latin typeface="Microsoft YaHei" charset="-122"/>
                <a:ea typeface="Microsoft YaHei" charset="-122"/>
                <a:cs typeface="Microsoft YaHei" charset="-122"/>
              </a:rPr>
              <a:t>B.1</a:t>
            </a:r>
            <a:r>
              <a:rPr lang="zh-CN" altLang="en-US" sz="2000" b="1" dirty="0">
                <a:latin typeface="Microsoft YaHei" charset="-122"/>
                <a:ea typeface="Microsoft YaHei" charset="-122"/>
                <a:cs typeface="Microsoft YaHei" charset="-122"/>
              </a:rPr>
              <a:t>看</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类食品及其上级类别食品是否在名单中→查表</a:t>
            </a:r>
            <a:r>
              <a:rPr lang="en-US" altLang="zh-CN" sz="2000" b="1" dirty="0">
                <a:latin typeface="Microsoft YaHei" charset="-122"/>
                <a:ea typeface="Microsoft YaHei" charset="-122"/>
                <a:cs typeface="Microsoft YaHei" charset="-122"/>
              </a:rPr>
              <a:t>B.2</a:t>
            </a:r>
            <a:r>
              <a:rPr lang="zh-CN" altLang="en-US" sz="2000" b="1" dirty="0">
                <a:latin typeface="Microsoft YaHei" charset="-122"/>
                <a:ea typeface="Microsoft YaHei" charset="-122"/>
                <a:cs typeface="Microsoft YaHei" charset="-122"/>
              </a:rPr>
              <a:t>或表</a:t>
            </a:r>
            <a:r>
              <a:rPr lang="en-US" altLang="zh-CN" sz="2000" b="1" dirty="0">
                <a:latin typeface="Microsoft YaHei" charset="-122"/>
                <a:ea typeface="Microsoft YaHei" charset="-122"/>
                <a:cs typeface="Microsoft YaHei" charset="-122"/>
              </a:rPr>
              <a:t>B.3</a:t>
            </a:r>
            <a:r>
              <a:rPr lang="zh-CN" altLang="en-US" sz="2000" b="1" dirty="0">
                <a:latin typeface="Microsoft YaHei" charset="-122"/>
                <a:ea typeface="Microsoft YaHei" charset="-122"/>
                <a:cs typeface="Microsoft YaHei" charset="-122"/>
              </a:rPr>
              <a:t>看食品用香料、香精</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是否在名单中→得出食品用香料、香精</a:t>
            </a:r>
            <a:r>
              <a:rPr lang="en-US" altLang="zh-CN" sz="2000" b="1" dirty="0">
                <a:latin typeface="Microsoft YaHei" charset="-122"/>
                <a:ea typeface="Microsoft YaHei" charset="-122"/>
                <a:cs typeface="Microsoft YaHei" charset="-122"/>
              </a:rPr>
              <a:t>X</a:t>
            </a:r>
            <a:r>
              <a:rPr lang="zh-CN" altLang="en-US" sz="2000" b="1" dirty="0">
                <a:latin typeface="Microsoft YaHei" charset="-122"/>
                <a:ea typeface="Microsoft YaHei" charset="-122"/>
                <a:cs typeface="Microsoft YaHei" charset="-122"/>
              </a:rPr>
              <a:t>使用于</a:t>
            </a:r>
            <a:r>
              <a:rPr lang="en-US" altLang="zh-CN" sz="2000" b="1" dirty="0">
                <a:latin typeface="Microsoft YaHei" charset="-122"/>
                <a:ea typeface="Microsoft YaHei" charset="-122"/>
                <a:cs typeface="Microsoft YaHei" charset="-122"/>
              </a:rPr>
              <a:t>Y</a:t>
            </a:r>
            <a:r>
              <a:rPr lang="zh-CN" altLang="en-US" sz="2000" b="1" dirty="0">
                <a:latin typeface="Microsoft YaHei" charset="-122"/>
                <a:ea typeface="Microsoft YaHei" charset="-122"/>
                <a:cs typeface="Microsoft YaHei" charset="-122"/>
              </a:rPr>
              <a:t>类食品的规定。分以下二种情形举例说明：</a:t>
            </a:r>
          </a:p>
        </p:txBody>
      </p:sp>
    </p:spTree>
    <p:extLst>
      <p:ext uri="{BB962C8B-B14F-4D97-AF65-F5344CB8AC3E}">
        <p14:creationId xmlns:p14="http://schemas.microsoft.com/office/powerpoint/2010/main" val="1740085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三、食品用香料、香精使用规定查询方法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1061829"/>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（一）某类食品不得添加食品用香料、</a:t>
            </a:r>
            <a:r>
              <a:rPr lang="zh-CN" altLang="en-US" sz="2400" b="1" dirty="0" smtClean="0">
                <a:latin typeface="Microsoft YaHei" charset="-122"/>
                <a:ea typeface="Microsoft YaHei" charset="-122"/>
                <a:cs typeface="Microsoft YaHei" charset="-122"/>
              </a:rPr>
              <a:t>香精</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b="1" dirty="0">
                <a:latin typeface="Microsoft YaHei" charset="-122"/>
                <a:ea typeface="Microsoft YaHei" charset="-122"/>
                <a:cs typeface="Microsoft YaHei" charset="-122"/>
              </a:rPr>
              <a:t>某类食品本身或其上级类别食品如在表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中，不得添加食品用香料、香精。</a:t>
            </a:r>
            <a:endParaRPr lang="en-US" altLang="zh-CN" b="1" dirty="0">
              <a:latin typeface="Microsoft YaHei" charset="-122"/>
              <a:ea typeface="Microsoft YaHei" charset="-122"/>
              <a:cs typeface="Microsoft YaHei" charset="-122"/>
            </a:endParaRPr>
          </a:p>
        </p:txBody>
      </p:sp>
      <p:sp>
        <p:nvSpPr>
          <p:cNvPr id="4" name="矩形 3"/>
          <p:cNvSpPr/>
          <p:nvPr/>
        </p:nvSpPr>
        <p:spPr>
          <a:xfrm>
            <a:off x="1015799" y="2742968"/>
            <a:ext cx="10363401" cy="874407"/>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食品本身在表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中  如</a:t>
            </a:r>
            <a:r>
              <a:rPr lang="en-US" altLang="zh-CN" b="1" dirty="0">
                <a:latin typeface="Microsoft YaHei" charset="-122"/>
                <a:ea typeface="Microsoft YaHei" charset="-122"/>
                <a:cs typeface="Microsoft YaHei" charset="-122"/>
              </a:rPr>
              <a:t>02.01.01</a:t>
            </a:r>
            <a:r>
              <a:rPr lang="zh-CN" altLang="en-US" b="1" dirty="0">
                <a:latin typeface="Microsoft YaHei" charset="-122"/>
                <a:ea typeface="Microsoft YaHei" charset="-122"/>
                <a:cs typeface="Microsoft YaHei" charset="-122"/>
              </a:rPr>
              <a:t>植物油脂，本身在表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a:t>
            </a:r>
            <a:r>
              <a:rPr lang="en-US" altLang="zh-CN" b="1" dirty="0">
                <a:latin typeface="Microsoft YaHei" charset="-122"/>
                <a:ea typeface="Microsoft YaHei" charset="-122"/>
                <a:cs typeface="Microsoft YaHei" charset="-122"/>
              </a:rPr>
              <a:t>GB 2760 P120</a:t>
            </a:r>
            <a:r>
              <a:rPr lang="zh-CN" altLang="en-US" b="1" dirty="0">
                <a:latin typeface="Microsoft YaHei" charset="-122"/>
                <a:ea typeface="Microsoft YaHei" charset="-122"/>
                <a:cs typeface="Microsoft YaHei" charset="-122"/>
              </a:rPr>
              <a:t>）中，可以得出其不得使用食品用香料、香精的结论，不必往下查询表</a:t>
            </a:r>
            <a:r>
              <a:rPr lang="en-US" altLang="zh-CN" b="1" dirty="0">
                <a:latin typeface="Microsoft YaHei" charset="-122"/>
                <a:ea typeface="Microsoft YaHei" charset="-122"/>
                <a:cs typeface="Microsoft YaHei" charset="-122"/>
              </a:rPr>
              <a:t>B.2</a:t>
            </a:r>
            <a:r>
              <a:rPr lang="zh-CN" altLang="en-US" b="1" dirty="0">
                <a:latin typeface="Microsoft YaHei" charset="-122"/>
                <a:ea typeface="Microsoft YaHei" charset="-122"/>
                <a:cs typeface="Microsoft YaHei" charset="-122"/>
              </a:rPr>
              <a:t>或表</a:t>
            </a:r>
            <a:r>
              <a:rPr lang="en-US" altLang="zh-CN" b="1" dirty="0">
                <a:latin typeface="Microsoft YaHei" charset="-122"/>
                <a:ea typeface="Microsoft YaHei" charset="-122"/>
                <a:cs typeface="Microsoft YaHei" charset="-122"/>
              </a:rPr>
              <a:t>B.3</a:t>
            </a:r>
            <a:r>
              <a:rPr lang="zh-CN" altLang="en-US" b="1" dirty="0">
                <a:latin typeface="Microsoft YaHei" charset="-122"/>
                <a:ea typeface="Microsoft YaHei" charset="-122"/>
                <a:cs typeface="Microsoft YaHei" charset="-122"/>
              </a:rPr>
              <a:t>。</a:t>
            </a:r>
          </a:p>
        </p:txBody>
      </p:sp>
      <p:grpSp>
        <p:nvGrpSpPr>
          <p:cNvPr id="6" name="组 5"/>
          <p:cNvGrpSpPr/>
          <p:nvPr/>
        </p:nvGrpSpPr>
        <p:grpSpPr>
          <a:xfrm>
            <a:off x="1524000" y="2319812"/>
            <a:ext cx="1015021" cy="423156"/>
            <a:chOff x="1869567" y="3384837"/>
            <a:chExt cx="1015021" cy="423156"/>
          </a:xfrm>
        </p:grpSpPr>
        <p:sp>
          <p:nvSpPr>
            <p:cNvPr id="7" name="圆角矩形 6"/>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21</a:t>
              </a:r>
              <a:endParaRPr lang="zh-CN" altLang="en-US" sz="2000" dirty="0">
                <a:solidFill>
                  <a:schemeClr val="bg1"/>
                </a:solidFill>
              </a:endParaRPr>
            </a:p>
          </p:txBody>
        </p:sp>
      </p:grpSp>
      <p:sp>
        <p:nvSpPr>
          <p:cNvPr id="9" name="矩形 8"/>
          <p:cNvSpPr/>
          <p:nvPr/>
        </p:nvSpPr>
        <p:spPr>
          <a:xfrm>
            <a:off x="1015799" y="4267931"/>
            <a:ext cx="10363401" cy="170540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食品本身在不在但上级在表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中  如</a:t>
            </a:r>
            <a:r>
              <a:rPr lang="en-US" altLang="zh-CN" b="1" dirty="0">
                <a:latin typeface="Microsoft YaHei" charset="-122"/>
                <a:ea typeface="Microsoft YaHei" charset="-122"/>
                <a:cs typeface="Microsoft YaHei" charset="-122"/>
              </a:rPr>
              <a:t>08.01.03</a:t>
            </a:r>
            <a:r>
              <a:rPr lang="zh-CN" altLang="en-US" b="1" dirty="0">
                <a:latin typeface="Microsoft YaHei" charset="-122"/>
                <a:ea typeface="Microsoft YaHei" charset="-122"/>
                <a:cs typeface="Microsoft YaHei" charset="-122"/>
              </a:rPr>
              <a:t>冻肉，其上级为</a:t>
            </a:r>
            <a:r>
              <a:rPr lang="en-US" altLang="zh-CN" b="1" dirty="0">
                <a:latin typeface="Microsoft YaHei" charset="-122"/>
                <a:ea typeface="Microsoft YaHei" charset="-122"/>
                <a:cs typeface="Microsoft YaHei" charset="-122"/>
              </a:rPr>
              <a:t>08.01</a:t>
            </a:r>
            <a:r>
              <a:rPr lang="zh-CN" altLang="en-US" b="1" dirty="0">
                <a:latin typeface="Microsoft YaHei" charset="-122"/>
                <a:ea typeface="Microsoft YaHei" charset="-122"/>
                <a:cs typeface="Microsoft YaHei" charset="-122"/>
              </a:rPr>
              <a:t>生、鲜肉，上级的上级为</a:t>
            </a:r>
            <a:r>
              <a:rPr lang="en-US" altLang="zh-CN" b="1" dirty="0">
                <a:latin typeface="Microsoft YaHei" charset="-122"/>
                <a:ea typeface="Microsoft YaHei" charset="-122"/>
                <a:cs typeface="Microsoft YaHei" charset="-122"/>
              </a:rPr>
              <a:t>08.0</a:t>
            </a:r>
            <a:r>
              <a:rPr lang="zh-CN" altLang="en-US" b="1" dirty="0">
                <a:latin typeface="Microsoft YaHei" charset="-122"/>
                <a:ea typeface="Microsoft YaHei" charset="-122"/>
                <a:cs typeface="Microsoft YaHei" charset="-122"/>
              </a:rPr>
              <a:t>肉及肉制品，</a:t>
            </a:r>
            <a:r>
              <a:rPr lang="en-US" altLang="zh-CN" b="1" dirty="0">
                <a:latin typeface="Microsoft YaHei" charset="-122"/>
                <a:ea typeface="Microsoft YaHei" charset="-122"/>
                <a:cs typeface="Microsoft YaHei" charset="-122"/>
              </a:rPr>
              <a:t>08.01.03</a:t>
            </a:r>
            <a:r>
              <a:rPr lang="zh-CN" altLang="en-US" b="1" dirty="0">
                <a:latin typeface="Microsoft YaHei" charset="-122"/>
                <a:ea typeface="Microsoft YaHei" charset="-122"/>
                <a:cs typeface="Microsoft YaHei" charset="-122"/>
              </a:rPr>
              <a:t>冻肉大米制品本身不在表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中，但其上级</a:t>
            </a:r>
            <a:r>
              <a:rPr lang="en-US" altLang="zh-CN" b="1" dirty="0">
                <a:latin typeface="Microsoft YaHei" charset="-122"/>
                <a:ea typeface="Microsoft YaHei" charset="-122"/>
                <a:cs typeface="Microsoft YaHei" charset="-122"/>
              </a:rPr>
              <a:t>08.01</a:t>
            </a:r>
            <a:r>
              <a:rPr lang="zh-CN" altLang="en-US" b="1" dirty="0">
                <a:latin typeface="Microsoft YaHei" charset="-122"/>
                <a:ea typeface="Microsoft YaHei" charset="-122"/>
                <a:cs typeface="Microsoft YaHei" charset="-122"/>
              </a:rPr>
              <a:t>生、鲜肉在表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中（</a:t>
            </a:r>
            <a:r>
              <a:rPr lang="en-US" altLang="zh-CN" b="1" dirty="0">
                <a:latin typeface="Microsoft YaHei" charset="-122"/>
                <a:ea typeface="Microsoft YaHei" charset="-122"/>
                <a:cs typeface="Microsoft YaHei" charset="-122"/>
              </a:rPr>
              <a:t>GB 2760 P120</a:t>
            </a:r>
            <a:r>
              <a:rPr lang="zh-CN" altLang="en-US" b="1" dirty="0">
                <a:latin typeface="Microsoft YaHei" charset="-122"/>
                <a:ea typeface="Microsoft YaHei" charset="-122"/>
                <a:cs typeface="Microsoft YaHei" charset="-122"/>
              </a:rPr>
              <a:t>）中，可以得出</a:t>
            </a:r>
            <a:r>
              <a:rPr lang="en-US" altLang="zh-CN" b="1" dirty="0">
                <a:latin typeface="Microsoft YaHei" charset="-122"/>
                <a:ea typeface="Microsoft YaHei" charset="-122"/>
                <a:cs typeface="Microsoft YaHei" charset="-122"/>
              </a:rPr>
              <a:t>08.01.03</a:t>
            </a:r>
            <a:r>
              <a:rPr lang="zh-CN" altLang="en-US" b="1" dirty="0">
                <a:latin typeface="Microsoft YaHei" charset="-122"/>
                <a:ea typeface="Microsoft YaHei" charset="-122"/>
                <a:cs typeface="Microsoft YaHei" charset="-122"/>
              </a:rPr>
              <a:t>冻肉不得使用食品用香料、香精的结论，不必往下查询表</a:t>
            </a:r>
            <a:r>
              <a:rPr lang="en-US" altLang="zh-CN" b="1" dirty="0">
                <a:latin typeface="Microsoft YaHei" charset="-122"/>
                <a:ea typeface="Microsoft YaHei" charset="-122"/>
                <a:cs typeface="Microsoft YaHei" charset="-122"/>
              </a:rPr>
              <a:t>B.2</a:t>
            </a:r>
            <a:r>
              <a:rPr lang="zh-CN" altLang="en-US" b="1" dirty="0">
                <a:latin typeface="Microsoft YaHei" charset="-122"/>
                <a:ea typeface="Microsoft YaHei" charset="-122"/>
                <a:cs typeface="Microsoft YaHei" charset="-122"/>
              </a:rPr>
              <a:t>或表</a:t>
            </a:r>
            <a:r>
              <a:rPr lang="en-US" altLang="zh-CN" b="1" dirty="0">
                <a:latin typeface="Microsoft YaHei" charset="-122"/>
                <a:ea typeface="Microsoft YaHei" charset="-122"/>
                <a:cs typeface="Microsoft YaHei" charset="-122"/>
              </a:rPr>
              <a:t>B.3</a:t>
            </a:r>
            <a:r>
              <a:rPr lang="zh-CN" altLang="en-US" b="1" dirty="0">
                <a:latin typeface="Microsoft YaHei" charset="-122"/>
                <a:ea typeface="Microsoft YaHei" charset="-122"/>
                <a:cs typeface="Microsoft YaHei" charset="-122"/>
              </a:rPr>
              <a:t>。</a:t>
            </a:r>
          </a:p>
        </p:txBody>
      </p:sp>
      <p:grpSp>
        <p:nvGrpSpPr>
          <p:cNvPr id="10" name="组 9"/>
          <p:cNvGrpSpPr/>
          <p:nvPr/>
        </p:nvGrpSpPr>
        <p:grpSpPr>
          <a:xfrm>
            <a:off x="1524000" y="3844775"/>
            <a:ext cx="1015021" cy="423156"/>
            <a:chOff x="1869567" y="3384837"/>
            <a:chExt cx="1015021" cy="423156"/>
          </a:xfrm>
        </p:grpSpPr>
        <p:sp>
          <p:nvSpPr>
            <p:cNvPr id="11" name="圆角矩形 10"/>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22</a:t>
              </a:r>
              <a:endParaRPr lang="zh-CN" altLang="en-US" sz="2000" dirty="0">
                <a:solidFill>
                  <a:schemeClr val="bg1"/>
                </a:solidFill>
              </a:endParaRPr>
            </a:p>
          </p:txBody>
        </p:sp>
      </p:grpSp>
    </p:spTree>
    <p:extLst>
      <p:ext uri="{BB962C8B-B14F-4D97-AF65-F5344CB8AC3E}">
        <p14:creationId xmlns:p14="http://schemas.microsoft.com/office/powerpoint/2010/main" val="137217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三、食品用香料、香精使用规定查询方法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5" name="文本框 4"/>
          <p:cNvSpPr txBox="1"/>
          <p:nvPr/>
        </p:nvSpPr>
        <p:spPr>
          <a:xfrm>
            <a:off x="1015799" y="1030583"/>
            <a:ext cx="10597081" cy="1892826"/>
          </a:xfrm>
          <a:prstGeom prst="rect">
            <a:avLst/>
          </a:prstGeom>
          <a:noFill/>
        </p:spPr>
        <p:txBody>
          <a:bodyPr wrap="square" rtlCol="0">
            <a:spAutoFit/>
          </a:bodyPr>
          <a:lstStyle/>
          <a:p>
            <a:pPr indent="457200">
              <a:lnSpc>
                <a:spcPct val="150000"/>
              </a:lnSpc>
            </a:pPr>
            <a:r>
              <a:rPr lang="zh-CN" altLang="en-US" sz="2400" b="1" dirty="0">
                <a:latin typeface="Microsoft YaHei" charset="-122"/>
                <a:ea typeface="Microsoft YaHei" charset="-122"/>
                <a:cs typeface="Microsoft YaHei" charset="-122"/>
              </a:rPr>
              <a:t>（二）某类食品可以添加某食品用香料、</a:t>
            </a:r>
            <a:r>
              <a:rPr lang="zh-CN" altLang="en-US" sz="2400" b="1" dirty="0" smtClean="0">
                <a:latin typeface="Microsoft YaHei" charset="-122"/>
                <a:ea typeface="Microsoft YaHei" charset="-122"/>
                <a:cs typeface="Microsoft YaHei" charset="-122"/>
              </a:rPr>
              <a:t>香精</a:t>
            </a:r>
            <a:endParaRPr lang="en-US" altLang="zh-CN" sz="2400" b="1" dirty="0" smtClean="0">
              <a:latin typeface="Microsoft YaHei" charset="-122"/>
              <a:ea typeface="Microsoft YaHei" charset="-122"/>
              <a:cs typeface="Microsoft YaHei" charset="-122"/>
            </a:endParaRPr>
          </a:p>
          <a:p>
            <a:pPr indent="457200">
              <a:lnSpc>
                <a:spcPct val="150000"/>
              </a:lnSpc>
            </a:pPr>
            <a:r>
              <a:rPr lang="zh-CN" altLang="en-US" b="1" dirty="0">
                <a:latin typeface="Microsoft YaHei" charset="-122"/>
                <a:ea typeface="Microsoft YaHei" charset="-122"/>
                <a:cs typeface="Microsoft YaHei" charset="-122"/>
              </a:rPr>
              <a:t>如某类食品本身及其所有上级类别食品均不在表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中，就要往下查</a:t>
            </a:r>
            <a:r>
              <a:rPr lang="en-US" altLang="zh-CN" b="1" dirty="0">
                <a:latin typeface="Microsoft YaHei" charset="-122"/>
                <a:ea typeface="Microsoft YaHei" charset="-122"/>
                <a:cs typeface="Microsoft YaHei" charset="-122"/>
              </a:rPr>
              <a:t>B.2</a:t>
            </a:r>
            <a:r>
              <a:rPr lang="zh-CN" altLang="en-US" b="1" dirty="0">
                <a:latin typeface="Microsoft YaHei" charset="-122"/>
                <a:ea typeface="Microsoft YaHei" charset="-122"/>
                <a:cs typeface="Microsoft YaHei" charset="-122"/>
              </a:rPr>
              <a:t>或表</a:t>
            </a:r>
            <a:r>
              <a:rPr lang="en-US" altLang="zh-CN" b="1" dirty="0">
                <a:latin typeface="Microsoft YaHei" charset="-122"/>
                <a:ea typeface="Microsoft YaHei" charset="-122"/>
                <a:cs typeface="Microsoft YaHei" charset="-122"/>
              </a:rPr>
              <a:t>B.3</a:t>
            </a:r>
            <a:r>
              <a:rPr lang="zh-CN" altLang="en-US" b="1" dirty="0">
                <a:latin typeface="Microsoft YaHei" charset="-122"/>
                <a:ea typeface="Microsoft YaHei" charset="-122"/>
                <a:cs typeface="Microsoft YaHei" charset="-122"/>
              </a:rPr>
              <a:t>看要添加的食品用香料、香精</a:t>
            </a:r>
            <a:r>
              <a:rPr lang="en-US" altLang="zh-CN" b="1" dirty="0">
                <a:latin typeface="Microsoft YaHei" charset="-122"/>
                <a:ea typeface="Microsoft YaHei" charset="-122"/>
                <a:cs typeface="Microsoft YaHei" charset="-122"/>
              </a:rPr>
              <a:t>X</a:t>
            </a:r>
            <a:r>
              <a:rPr lang="zh-CN" altLang="en-US" b="1" dirty="0">
                <a:latin typeface="Microsoft YaHei" charset="-122"/>
                <a:ea typeface="Microsoft YaHei" charset="-122"/>
                <a:cs typeface="Microsoft YaHei" charset="-122"/>
              </a:rPr>
              <a:t>是否在名单中，如果在名单中，就可以得出某类食品可以添加某食品用香料、香精的结论；如果某食品用香料、香精未列入表</a:t>
            </a:r>
            <a:r>
              <a:rPr lang="en-US" altLang="zh-CN" b="1" dirty="0">
                <a:latin typeface="Microsoft YaHei" charset="-122"/>
                <a:ea typeface="Microsoft YaHei" charset="-122"/>
                <a:cs typeface="Microsoft YaHei" charset="-122"/>
              </a:rPr>
              <a:t>B.2</a:t>
            </a:r>
            <a:r>
              <a:rPr lang="zh-CN" altLang="en-US" b="1" dirty="0">
                <a:latin typeface="Microsoft YaHei" charset="-122"/>
                <a:ea typeface="Microsoft YaHei" charset="-122"/>
                <a:cs typeface="Microsoft YaHei" charset="-122"/>
              </a:rPr>
              <a:t>或表</a:t>
            </a:r>
            <a:r>
              <a:rPr lang="en-US" altLang="zh-CN" b="1" dirty="0">
                <a:latin typeface="Microsoft YaHei" charset="-122"/>
                <a:ea typeface="Microsoft YaHei" charset="-122"/>
                <a:cs typeface="Microsoft YaHei" charset="-122"/>
              </a:rPr>
              <a:t>B.3</a:t>
            </a:r>
            <a:r>
              <a:rPr lang="zh-CN" altLang="en-US" b="1" dirty="0">
                <a:latin typeface="Microsoft YaHei" charset="-122"/>
                <a:ea typeface="Microsoft YaHei" charset="-122"/>
                <a:cs typeface="Microsoft YaHei" charset="-122"/>
              </a:rPr>
              <a:t>名单，那么就不允许使用。</a:t>
            </a:r>
            <a:endParaRPr lang="en-US" altLang="zh-CN" b="1" dirty="0">
              <a:latin typeface="Microsoft YaHei" charset="-122"/>
              <a:ea typeface="Microsoft YaHei" charset="-122"/>
              <a:cs typeface="Microsoft YaHei" charset="-122"/>
            </a:endParaRPr>
          </a:p>
        </p:txBody>
      </p:sp>
      <p:sp>
        <p:nvSpPr>
          <p:cNvPr id="9" name="矩形 8"/>
          <p:cNvSpPr/>
          <p:nvPr/>
        </p:nvSpPr>
        <p:spPr>
          <a:xfrm>
            <a:off x="1015799" y="3556731"/>
            <a:ext cx="10363401" cy="1705403"/>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要查询甘草酊能否添加于</a:t>
            </a:r>
            <a:r>
              <a:rPr lang="en-US" altLang="zh-CN" b="1" dirty="0">
                <a:latin typeface="Microsoft YaHei" charset="-122"/>
                <a:ea typeface="Microsoft YaHei" charset="-122"/>
                <a:cs typeface="Microsoft YaHei" charset="-122"/>
              </a:rPr>
              <a:t>04.01.02.08</a:t>
            </a:r>
            <a:r>
              <a:rPr lang="zh-CN" altLang="en-US" b="1" dirty="0">
                <a:latin typeface="Microsoft YaHei" charset="-122"/>
                <a:ea typeface="Microsoft YaHei" charset="-122"/>
                <a:cs typeface="Microsoft YaHei" charset="-122"/>
              </a:rPr>
              <a:t>蜜饯凉果中，先查询表</a:t>
            </a:r>
            <a:r>
              <a:rPr lang="en-US" altLang="zh-CN" b="1" dirty="0">
                <a:latin typeface="Microsoft YaHei" charset="-122"/>
                <a:ea typeface="Microsoft YaHei" charset="-122"/>
                <a:cs typeface="Microsoft YaHei" charset="-122"/>
              </a:rPr>
              <a:t>B.1</a:t>
            </a:r>
            <a:r>
              <a:rPr lang="zh-CN" altLang="en-US" b="1" dirty="0">
                <a:latin typeface="Microsoft YaHei" charset="-122"/>
                <a:ea typeface="Microsoft YaHei" charset="-122"/>
                <a:cs typeface="Microsoft YaHei" charset="-122"/>
              </a:rPr>
              <a:t>，未发现</a:t>
            </a:r>
            <a:r>
              <a:rPr lang="en-US" altLang="zh-CN" b="1" dirty="0">
                <a:latin typeface="Microsoft YaHei" charset="-122"/>
                <a:ea typeface="Microsoft YaHei" charset="-122"/>
                <a:cs typeface="Microsoft YaHei" charset="-122"/>
              </a:rPr>
              <a:t>04.01.02.08</a:t>
            </a:r>
            <a:r>
              <a:rPr lang="zh-CN" altLang="en-US" b="1" dirty="0">
                <a:latin typeface="Microsoft YaHei" charset="-122"/>
                <a:ea typeface="Microsoft YaHei" charset="-122"/>
                <a:cs typeface="Microsoft YaHei" charset="-122"/>
              </a:rPr>
              <a:t>蜜饯凉果及其所有上级</a:t>
            </a:r>
            <a:r>
              <a:rPr lang="en-US" altLang="zh-CN" b="1" dirty="0">
                <a:latin typeface="Microsoft YaHei" charset="-122"/>
                <a:ea typeface="Microsoft YaHei" charset="-122"/>
                <a:cs typeface="Microsoft YaHei" charset="-122"/>
              </a:rPr>
              <a:t>04.01.02</a:t>
            </a:r>
            <a:r>
              <a:rPr lang="zh-CN" altLang="en-US" b="1" dirty="0">
                <a:latin typeface="Microsoft YaHei" charset="-122"/>
                <a:ea typeface="Microsoft YaHei" charset="-122"/>
                <a:cs typeface="Microsoft YaHei" charset="-122"/>
              </a:rPr>
              <a:t>加工水果，</a:t>
            </a:r>
            <a:r>
              <a:rPr lang="en-US" altLang="zh-CN" b="1" dirty="0">
                <a:latin typeface="Microsoft YaHei" charset="-122"/>
                <a:ea typeface="Microsoft YaHei" charset="-122"/>
                <a:cs typeface="Microsoft YaHei" charset="-122"/>
              </a:rPr>
              <a:t>04.01</a:t>
            </a:r>
            <a:r>
              <a:rPr lang="zh-CN" altLang="en-US" b="1" dirty="0">
                <a:latin typeface="Microsoft YaHei" charset="-122"/>
                <a:ea typeface="Microsoft YaHei" charset="-122"/>
                <a:cs typeface="Microsoft YaHei" charset="-122"/>
              </a:rPr>
              <a:t>水果，</a:t>
            </a:r>
            <a:r>
              <a:rPr lang="en-US" altLang="zh-CN" b="1" dirty="0">
                <a:latin typeface="Microsoft YaHei" charset="-122"/>
                <a:ea typeface="Microsoft YaHei" charset="-122"/>
                <a:cs typeface="Microsoft YaHei" charset="-122"/>
              </a:rPr>
              <a:t>04.0</a:t>
            </a:r>
            <a:r>
              <a:rPr lang="zh-CN" altLang="en-US" b="1" dirty="0">
                <a:latin typeface="Microsoft YaHei" charset="-122"/>
                <a:ea typeface="Microsoft YaHei" charset="-122"/>
                <a:cs typeface="Microsoft YaHei" charset="-122"/>
              </a:rPr>
              <a:t>水果、蔬菜（包括块根类）、豆类、食用菌、藻类、坚果以及籽类等在名单中，接下来查询甘草酊在表</a:t>
            </a:r>
            <a:r>
              <a:rPr lang="en-US" altLang="zh-CN" b="1" dirty="0">
                <a:latin typeface="Microsoft YaHei" charset="-122"/>
                <a:ea typeface="Microsoft YaHei" charset="-122"/>
                <a:cs typeface="Microsoft YaHei" charset="-122"/>
              </a:rPr>
              <a:t>B.2</a:t>
            </a:r>
            <a:r>
              <a:rPr lang="zh-CN" altLang="en-US" b="1" dirty="0">
                <a:latin typeface="Microsoft YaHei" charset="-122"/>
                <a:ea typeface="Microsoft YaHei" charset="-122"/>
                <a:cs typeface="Microsoft YaHei" charset="-122"/>
              </a:rPr>
              <a:t>名单中（</a:t>
            </a:r>
            <a:r>
              <a:rPr lang="en-US" altLang="zh-CN" b="1" dirty="0">
                <a:latin typeface="Microsoft YaHei" charset="-122"/>
                <a:ea typeface="Microsoft YaHei" charset="-122"/>
                <a:cs typeface="Microsoft YaHei" charset="-122"/>
              </a:rPr>
              <a:t>GB 2760 P121</a:t>
            </a:r>
            <a:r>
              <a:rPr lang="zh-CN" altLang="en-US" b="1" dirty="0">
                <a:latin typeface="Microsoft YaHei" charset="-122"/>
                <a:ea typeface="Microsoft YaHei" charset="-122"/>
                <a:cs typeface="Microsoft YaHei" charset="-122"/>
              </a:rPr>
              <a:t>），可以得出甘草酊可以添加于</a:t>
            </a:r>
            <a:r>
              <a:rPr lang="en-US" altLang="zh-CN" b="1" dirty="0">
                <a:latin typeface="Microsoft YaHei" charset="-122"/>
                <a:ea typeface="Microsoft YaHei" charset="-122"/>
                <a:cs typeface="Microsoft YaHei" charset="-122"/>
              </a:rPr>
              <a:t>04.01.02.08</a:t>
            </a:r>
            <a:r>
              <a:rPr lang="zh-CN" altLang="en-US" b="1" dirty="0">
                <a:latin typeface="Microsoft YaHei" charset="-122"/>
                <a:ea typeface="Microsoft YaHei" charset="-122"/>
                <a:cs typeface="Microsoft YaHei" charset="-122"/>
              </a:rPr>
              <a:t>蜜饯凉果的结论。</a:t>
            </a:r>
          </a:p>
        </p:txBody>
      </p:sp>
      <p:grpSp>
        <p:nvGrpSpPr>
          <p:cNvPr id="10" name="组 9"/>
          <p:cNvGrpSpPr/>
          <p:nvPr/>
        </p:nvGrpSpPr>
        <p:grpSpPr>
          <a:xfrm>
            <a:off x="1524000" y="3133575"/>
            <a:ext cx="1015021" cy="423156"/>
            <a:chOff x="1869567" y="3384837"/>
            <a:chExt cx="1015021" cy="423156"/>
          </a:xfrm>
        </p:grpSpPr>
        <p:sp>
          <p:nvSpPr>
            <p:cNvPr id="11" name="圆角矩形 10"/>
            <p:cNvSpPr/>
            <p:nvPr/>
          </p:nvSpPr>
          <p:spPr>
            <a:xfrm>
              <a:off x="1894115" y="3389981"/>
              <a:ext cx="940526" cy="41801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1869567" y="3384837"/>
              <a:ext cx="1015021" cy="400110"/>
            </a:xfrm>
            <a:prstGeom prst="rect">
              <a:avLst/>
            </a:prstGeom>
          </p:spPr>
          <p:txBody>
            <a:bodyPr wrap="none">
              <a:spAutoFit/>
            </a:bodyPr>
            <a:lstStyle/>
            <a:p>
              <a:r>
                <a:rPr lang="zh-CN" altLang="en-US" sz="2000" b="1" dirty="0" smtClean="0">
                  <a:solidFill>
                    <a:schemeClr val="bg1"/>
                  </a:solidFill>
                  <a:latin typeface="Microsoft YaHei" charset="-122"/>
                  <a:ea typeface="Microsoft YaHei" charset="-122"/>
                  <a:cs typeface="Microsoft YaHei" charset="-122"/>
                </a:rPr>
                <a:t>示例</a:t>
              </a:r>
              <a:r>
                <a:rPr lang="en-US" altLang="zh-CN" sz="2000" b="1" dirty="0" smtClean="0">
                  <a:solidFill>
                    <a:schemeClr val="bg1"/>
                  </a:solidFill>
                  <a:latin typeface="Microsoft YaHei" charset="-122"/>
                  <a:ea typeface="Microsoft YaHei" charset="-122"/>
                  <a:cs typeface="Microsoft YaHei" charset="-122"/>
                </a:rPr>
                <a:t>23</a:t>
              </a:r>
              <a:endParaRPr lang="zh-CN" altLang="en-US" sz="2000" dirty="0">
                <a:solidFill>
                  <a:schemeClr val="bg1"/>
                </a:solidFill>
              </a:endParaRPr>
            </a:p>
          </p:txBody>
        </p:sp>
      </p:grpSp>
    </p:spTree>
    <p:extLst>
      <p:ext uri="{BB962C8B-B14F-4D97-AF65-F5344CB8AC3E}">
        <p14:creationId xmlns:p14="http://schemas.microsoft.com/office/powerpoint/2010/main" val="1447096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p:cNvSpPr>
            <a:spLocks noGrp="1"/>
          </p:cNvSpPr>
          <p:nvPr>
            <p:ph type="title"/>
          </p:nvPr>
        </p:nvSpPr>
        <p:spPr/>
        <p:txBody>
          <a:bodyPr>
            <a:normAutofit/>
          </a:bodyPr>
          <a:lstStyle/>
          <a:p>
            <a:r>
              <a:rPr lang="zh-CN" altLang="en-US" sz="2800" b="1" dirty="0">
                <a:latin typeface="Microsoft YaHei" charset="-122"/>
                <a:ea typeface="Microsoft YaHei" charset="-122"/>
                <a:cs typeface="Microsoft YaHei" charset="-122"/>
              </a:rPr>
              <a:t>四、食品工业用加工助剂（含酶制剂）使用规定查询方法</a:t>
            </a:r>
          </a:p>
        </p:txBody>
      </p:sp>
      <p:sp>
        <p:nvSpPr>
          <p:cNvPr id="3" name="e7d195523061f1c0" descr="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 hidden="1"/>
          <p:cNvSpPr txBox="1"/>
          <p:nvPr/>
        </p:nvSpPr>
        <p:spPr>
          <a:xfrm>
            <a:off x="-355600" y="1803400"/>
            <a:ext cx="298928" cy="1016000"/>
          </a:xfrm>
          <a:prstGeom prst="rect">
            <a:avLst/>
          </a:prstGeom>
          <a:noFill/>
        </p:spPr>
        <p:txBody>
          <a:bodyPr vert="wordArtVert" rtlCol="0">
            <a:spAutoFit/>
          </a:bodyPr>
          <a:lstStyle/>
          <a:p>
            <a:r>
              <a:rPr lang="en-US" altLang="zh-CN" sz="100"/>
              <a:t>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a:t>
            </a:r>
            <a:endParaRPr lang="zh-CN" altLang="en-US" sz="100"/>
          </a:p>
        </p:txBody>
      </p:sp>
      <p:sp>
        <p:nvSpPr>
          <p:cNvPr id="9" name="矩形 8"/>
          <p:cNvSpPr/>
          <p:nvPr/>
        </p:nvSpPr>
        <p:spPr>
          <a:xfrm>
            <a:off x="1015799" y="941683"/>
            <a:ext cx="10363401" cy="3367397"/>
          </a:xfrm>
          <a:prstGeom prst="rect">
            <a:avLst/>
          </a:prstGeom>
        </p:spPr>
        <p:txBody>
          <a:bodyPr wrap="square">
            <a:spAutoFit/>
          </a:bodyPr>
          <a:lstStyle/>
          <a:p>
            <a:pPr indent="457200">
              <a:lnSpc>
                <a:spcPct val="150000"/>
              </a:lnSpc>
            </a:pPr>
            <a:r>
              <a:rPr lang="zh-CN" altLang="en-US" b="1" dirty="0">
                <a:latin typeface="Microsoft YaHei" charset="-122"/>
                <a:ea typeface="Microsoft YaHei" charset="-122"/>
                <a:cs typeface="Microsoft YaHei" charset="-122"/>
              </a:rPr>
              <a:t>为了查找某食品工业用加工助剂（含酶制剂）的使用规定，除在</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标准文本查询外，还应查询</a:t>
            </a:r>
            <a:r>
              <a:rPr lang="en-US" altLang="zh-CN" b="1" dirty="0">
                <a:latin typeface="Microsoft YaHei" charset="-122"/>
                <a:ea typeface="Microsoft YaHei" charset="-122"/>
                <a:cs typeface="Microsoft YaHei" charset="-122"/>
              </a:rPr>
              <a:t>2014</a:t>
            </a:r>
            <a:r>
              <a:rPr lang="zh-CN" altLang="en-US" b="1" dirty="0">
                <a:latin typeface="Microsoft YaHei" charset="-122"/>
                <a:ea typeface="Microsoft YaHei" charset="-122"/>
                <a:cs typeface="Microsoft YaHei" charset="-122"/>
              </a:rPr>
              <a:t>年</a:t>
            </a:r>
            <a:r>
              <a:rPr lang="en-US" altLang="zh-CN" b="1" dirty="0">
                <a:latin typeface="Microsoft YaHei" charset="-122"/>
                <a:ea typeface="Microsoft YaHei" charset="-122"/>
                <a:cs typeface="Microsoft YaHei" charset="-122"/>
              </a:rPr>
              <a:t>8</a:t>
            </a:r>
            <a:r>
              <a:rPr lang="zh-CN" altLang="en-US" b="1" dirty="0">
                <a:latin typeface="Microsoft YaHei" charset="-122"/>
                <a:ea typeface="Microsoft YaHei" charset="-122"/>
                <a:cs typeface="Microsoft YaHei" charset="-122"/>
              </a:rPr>
              <a:t>月</a:t>
            </a:r>
            <a:r>
              <a:rPr lang="en-US" altLang="zh-CN" b="1" dirty="0">
                <a:latin typeface="Microsoft YaHei" charset="-122"/>
                <a:ea typeface="Microsoft YaHei" charset="-122"/>
                <a:cs typeface="Microsoft YaHei" charset="-122"/>
              </a:rPr>
              <a:t>14</a:t>
            </a:r>
            <a:r>
              <a:rPr lang="zh-CN" altLang="en-US" b="1" dirty="0">
                <a:latin typeface="Microsoft YaHei" charset="-122"/>
                <a:ea typeface="Microsoft YaHei" charset="-122"/>
                <a:cs typeface="Microsoft YaHei" charset="-122"/>
              </a:rPr>
              <a:t>日之后国家卫生计生委发布的有关食品添加剂公告涉及食品工业用加工助剂（含酶制剂）的内容。查询过程，可以直接在</a:t>
            </a:r>
            <a:r>
              <a:rPr lang="en-US" altLang="zh-CN" b="1" dirty="0">
                <a:latin typeface="Microsoft YaHei" charset="-122"/>
                <a:ea typeface="Microsoft YaHei" charset="-122"/>
                <a:cs typeface="Microsoft YaHei" charset="-122"/>
              </a:rPr>
              <a:t>GB 2760</a:t>
            </a:r>
            <a:r>
              <a:rPr lang="zh-CN" altLang="en-US" b="1" dirty="0">
                <a:latin typeface="Microsoft YaHei" charset="-122"/>
                <a:ea typeface="Microsoft YaHei" charset="-122"/>
                <a:cs typeface="Microsoft YaHei" charset="-122"/>
              </a:rPr>
              <a:t>的表</a:t>
            </a:r>
            <a:r>
              <a:rPr lang="en-US" altLang="zh-CN" b="1" dirty="0">
                <a:latin typeface="Microsoft YaHei" charset="-122"/>
                <a:ea typeface="Microsoft YaHei" charset="-122"/>
                <a:cs typeface="Microsoft YaHei" charset="-122"/>
              </a:rPr>
              <a:t>C.1</a:t>
            </a:r>
            <a:r>
              <a:rPr lang="zh-CN" altLang="en-US" b="1" dirty="0">
                <a:latin typeface="Microsoft YaHei" charset="-122"/>
                <a:ea typeface="Microsoft YaHei" charset="-122"/>
                <a:cs typeface="Microsoft YaHei" charset="-122"/>
              </a:rPr>
              <a:t>、表</a:t>
            </a:r>
            <a:r>
              <a:rPr lang="en-US" altLang="zh-CN" b="1" dirty="0">
                <a:latin typeface="Microsoft YaHei" charset="-122"/>
                <a:ea typeface="Microsoft YaHei" charset="-122"/>
                <a:cs typeface="Microsoft YaHei" charset="-122"/>
              </a:rPr>
              <a:t>C.2</a:t>
            </a:r>
            <a:r>
              <a:rPr lang="zh-CN" altLang="en-US" b="1" dirty="0">
                <a:latin typeface="Microsoft YaHei" charset="-122"/>
                <a:ea typeface="Microsoft YaHei" charset="-122"/>
                <a:cs typeface="Microsoft YaHei" charset="-122"/>
              </a:rPr>
              <a:t>或</a:t>
            </a:r>
            <a:r>
              <a:rPr lang="en-US" altLang="zh-CN" b="1" dirty="0">
                <a:latin typeface="Microsoft YaHei" charset="-122"/>
                <a:ea typeface="Microsoft YaHei" charset="-122"/>
                <a:cs typeface="Microsoft YaHei" charset="-122"/>
              </a:rPr>
              <a:t>C.3</a:t>
            </a:r>
            <a:r>
              <a:rPr lang="zh-CN" altLang="en-US" b="1" dirty="0">
                <a:latin typeface="Microsoft YaHei" charset="-122"/>
                <a:ea typeface="Microsoft YaHei" charset="-122"/>
                <a:cs typeface="Microsoft YaHei" charset="-122"/>
              </a:rPr>
              <a:t>中，查找该助剂（含酶制剂）是否列入名单，如在表</a:t>
            </a:r>
            <a:r>
              <a:rPr lang="en-US" altLang="zh-CN" b="1" dirty="0">
                <a:latin typeface="Microsoft YaHei" charset="-122"/>
                <a:ea typeface="Microsoft YaHei" charset="-122"/>
                <a:cs typeface="Microsoft YaHei" charset="-122"/>
              </a:rPr>
              <a:t>C.1</a:t>
            </a:r>
            <a:r>
              <a:rPr lang="zh-CN" altLang="en-US" b="1" dirty="0">
                <a:latin typeface="Microsoft YaHei" charset="-122"/>
                <a:ea typeface="Microsoft YaHei" charset="-122"/>
                <a:cs typeface="Microsoft YaHei" charset="-122"/>
              </a:rPr>
              <a:t>名单中，可在各类食品加工过程中使用，残留量不需限定；如在表</a:t>
            </a:r>
            <a:r>
              <a:rPr lang="en-US" altLang="zh-CN" b="1" dirty="0">
                <a:latin typeface="Microsoft YaHei" charset="-122"/>
                <a:ea typeface="Microsoft YaHei" charset="-122"/>
                <a:cs typeface="Microsoft YaHei" charset="-122"/>
              </a:rPr>
              <a:t>C.2</a:t>
            </a:r>
            <a:r>
              <a:rPr lang="zh-CN" altLang="en-US" b="1" dirty="0">
                <a:latin typeface="Microsoft YaHei" charset="-122"/>
                <a:ea typeface="Microsoft YaHei" charset="-122"/>
                <a:cs typeface="Microsoft YaHei" charset="-122"/>
              </a:rPr>
              <a:t>名单中，则需要按照</a:t>
            </a:r>
            <a:r>
              <a:rPr lang="en-US" altLang="zh-CN" b="1" dirty="0">
                <a:latin typeface="Microsoft YaHei" charset="-122"/>
                <a:ea typeface="Microsoft YaHei" charset="-122"/>
                <a:cs typeface="Microsoft YaHei" charset="-122"/>
              </a:rPr>
              <a:t>B</a:t>
            </a:r>
            <a:r>
              <a:rPr lang="zh-CN" altLang="en-US" b="1" dirty="0">
                <a:latin typeface="Microsoft YaHei" charset="-122"/>
                <a:ea typeface="Microsoft YaHei" charset="-122"/>
                <a:cs typeface="Microsoft YaHei" charset="-122"/>
              </a:rPr>
              <a:t>表</a:t>
            </a:r>
            <a:r>
              <a:rPr lang="en-US" altLang="zh-CN" b="1" dirty="0">
                <a:latin typeface="Microsoft YaHei" charset="-122"/>
                <a:ea typeface="Microsoft YaHei" charset="-122"/>
                <a:cs typeface="Microsoft YaHei" charset="-122"/>
              </a:rPr>
              <a:t>C.2</a:t>
            </a:r>
            <a:r>
              <a:rPr lang="zh-CN" altLang="en-US" b="1" dirty="0">
                <a:latin typeface="Microsoft YaHei" charset="-122"/>
                <a:ea typeface="Microsoft YaHei" charset="-122"/>
                <a:cs typeface="Microsoft YaHei" charset="-122"/>
              </a:rPr>
              <a:t>规定功能和使用范围来使用；如在表</a:t>
            </a:r>
            <a:r>
              <a:rPr lang="en-US" altLang="zh-CN" b="1" dirty="0">
                <a:latin typeface="Microsoft YaHei" charset="-122"/>
                <a:ea typeface="Microsoft YaHei" charset="-122"/>
                <a:cs typeface="Microsoft YaHei" charset="-122"/>
              </a:rPr>
              <a:t>C.3</a:t>
            </a:r>
            <a:r>
              <a:rPr lang="zh-CN" altLang="en-US" b="1" dirty="0">
                <a:latin typeface="Microsoft YaHei" charset="-122"/>
                <a:ea typeface="Microsoft YaHei" charset="-122"/>
                <a:cs typeface="Microsoft YaHei" charset="-122"/>
              </a:rPr>
              <a:t>名单中，且酶的来源和供体与表</a:t>
            </a:r>
            <a:r>
              <a:rPr lang="en-US" altLang="zh-CN" b="1" dirty="0">
                <a:latin typeface="Microsoft YaHei" charset="-122"/>
                <a:ea typeface="Microsoft YaHei" charset="-122"/>
                <a:cs typeface="Microsoft YaHei" charset="-122"/>
              </a:rPr>
              <a:t>C.3</a:t>
            </a:r>
            <a:r>
              <a:rPr lang="zh-CN" altLang="en-US" b="1" dirty="0">
                <a:latin typeface="Microsoft YaHei" charset="-122"/>
                <a:ea typeface="Microsoft YaHei" charset="-122"/>
                <a:cs typeface="Microsoft YaHei" charset="-122"/>
              </a:rPr>
              <a:t>规定一致，则是食品加工中允许使用的酶；如某食品工业用加工助剂（含酶制剂）未列入表</a:t>
            </a:r>
            <a:r>
              <a:rPr lang="en-US" altLang="zh-CN" b="1" dirty="0">
                <a:latin typeface="Microsoft YaHei" charset="-122"/>
                <a:ea typeface="Microsoft YaHei" charset="-122"/>
                <a:cs typeface="Microsoft YaHei" charset="-122"/>
              </a:rPr>
              <a:t>C.1</a:t>
            </a:r>
            <a:r>
              <a:rPr lang="zh-CN" altLang="en-US" b="1" dirty="0">
                <a:latin typeface="Microsoft YaHei" charset="-122"/>
                <a:ea typeface="Microsoft YaHei" charset="-122"/>
                <a:cs typeface="Microsoft YaHei" charset="-122"/>
              </a:rPr>
              <a:t>、表</a:t>
            </a:r>
            <a:r>
              <a:rPr lang="en-US" altLang="zh-CN" b="1" dirty="0">
                <a:latin typeface="Microsoft YaHei" charset="-122"/>
                <a:ea typeface="Microsoft YaHei" charset="-122"/>
                <a:cs typeface="Microsoft YaHei" charset="-122"/>
              </a:rPr>
              <a:t>C.2</a:t>
            </a:r>
            <a:r>
              <a:rPr lang="zh-CN" altLang="en-US" b="1" dirty="0">
                <a:latin typeface="Microsoft YaHei" charset="-122"/>
                <a:ea typeface="Microsoft YaHei" charset="-122"/>
                <a:cs typeface="Microsoft YaHei" charset="-122"/>
              </a:rPr>
              <a:t>或</a:t>
            </a:r>
            <a:r>
              <a:rPr lang="en-US" altLang="zh-CN" b="1" dirty="0">
                <a:latin typeface="Microsoft YaHei" charset="-122"/>
                <a:ea typeface="Microsoft YaHei" charset="-122"/>
                <a:cs typeface="Microsoft YaHei" charset="-122"/>
              </a:rPr>
              <a:t>C.3</a:t>
            </a:r>
            <a:r>
              <a:rPr lang="zh-CN" altLang="en-US" b="1" dirty="0">
                <a:latin typeface="Microsoft YaHei" charset="-122"/>
                <a:ea typeface="Microsoft YaHei" charset="-122"/>
                <a:cs typeface="Microsoft YaHei" charset="-122"/>
              </a:rPr>
              <a:t>名单，那么就不允许使用。</a:t>
            </a:r>
          </a:p>
          <a:p>
            <a:pPr indent="457200">
              <a:lnSpc>
                <a:spcPct val="150000"/>
              </a:lnSpc>
            </a:pPr>
            <a:endParaRPr lang="zh-CN" altLang="en-US" b="1" dirty="0">
              <a:latin typeface="Microsoft YaHei" charset="-122"/>
              <a:ea typeface="Microsoft YaHei" charset="-122"/>
              <a:cs typeface="Microsoft YaHei" charset="-122"/>
            </a:endParaRPr>
          </a:p>
        </p:txBody>
      </p:sp>
    </p:spTree>
    <p:extLst>
      <p:ext uri="{BB962C8B-B14F-4D97-AF65-F5344CB8AC3E}">
        <p14:creationId xmlns:p14="http://schemas.microsoft.com/office/powerpoint/2010/main" val="161037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木先生">
  <a:themeElements>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fontScheme name="几何美学@木先生">
      <a:majorFont>
        <a:latin typeface="Impac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70C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noFill/>
        <a:ln>
          <a:solidFill>
            <a:schemeClr val="bg1">
              <a:lumMod val="50000"/>
            </a:schemeClr>
          </a:solidFill>
          <a:prstDash val="dash"/>
          <a:headEnd type="none" w="med" len="med"/>
          <a:tailEnd type="none" w="med" len="med"/>
        </a:ln>
      </a:spPr>
      <a:bodyPr/>
      <a:lstStyle/>
      <a:style>
        <a:lnRef idx="2">
          <a:schemeClr val="accent1">
            <a:shade val="50000"/>
          </a:schemeClr>
        </a:lnRef>
        <a:fillRef idx="1">
          <a:schemeClr val="accent1"/>
        </a:fillRef>
        <a:effectRef idx="0">
          <a:schemeClr val="accent1"/>
        </a:effectRef>
        <a:fontRef idx="minor">
          <a:schemeClr val="lt1"/>
        </a:fontRef>
      </a:style>
    </a:lnDef>
  </a:objectDefaults>
  <a:extraClrSchemeLst/>
  <a:extLst>
    <a:ext uri="{05A4C25C-085E-4340-85A3-A5531E510DB2}">
      <thm15:themeFamily xmlns:thm15="http://schemas.microsoft.com/office/thememl/2012/main" xmlns="" name="木先生" id="{4FBF6F25-B3B0-4536-B3E8-0503AC4223AE}" vid="{09B29273-7EC1-4A00-A62F-B75A009EEED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ppt/theme/themeOverride2.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ppt/theme/themeOverride3.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ppt/theme/themeOverride4.xml><?xml version="1.0" encoding="utf-8"?>
<a:themeOverride xmlns:a="http://schemas.openxmlformats.org/drawingml/2006/main">
  <a:clrScheme name="Offic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F49100"/>
    </a:accent6>
    <a:hlink>
      <a:srgbClr val="F49100"/>
    </a:hlink>
    <a:folHlink>
      <a:srgbClr val="85DFD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01bc539b90b65f09aca9bc726a3a4adba8C9E45B38E36AC8707C5D393223713CC8DD27123EF48A81803B5A1BFF3646AC546C23D4B23F46D5703AE6DAEEEE7BB41433C5E719609FF6BC849E70FABFA97DD5F08A5D18A0FDDE6C1A5D6DE46DABABA7CD709876A3FD43D7B0FE501F290FB6D84754A40CB1952D863DD84ED747C7C6E5611B49FA0445850</_7b1dac89e7d195523061f1c0316ecb71>
</e7d195523061f1c0>
</file>

<file path=customXml/itemProps1.xml><?xml version="1.0" encoding="utf-8"?>
<ds:datastoreItem xmlns:ds="http://schemas.openxmlformats.org/officeDocument/2006/customXml" ds:itemID="{850BE1EC-047E-4EC5-9ADD-DC1C2638BDCE}">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emplate>Default Theme</Template>
  <TotalTime>3627</TotalTime>
  <Words>11075</Words>
  <Application>Microsoft Office PowerPoint</Application>
  <PresentationFormat>自定义</PresentationFormat>
  <Paragraphs>429</Paragraphs>
  <Slides>91</Slides>
  <Notes>0</Notes>
  <HiddenSlides>0</HiddenSlides>
  <MMClips>0</MMClips>
  <ScaleCrop>false</ScaleCrop>
  <HeadingPairs>
    <vt:vector size="4" baseType="variant">
      <vt:variant>
        <vt:lpstr>主题</vt:lpstr>
      </vt:variant>
      <vt:variant>
        <vt:i4>1</vt:i4>
      </vt:variant>
      <vt:variant>
        <vt:lpstr>幻灯片标题</vt:lpstr>
      </vt:variant>
      <vt:variant>
        <vt:i4>91</vt:i4>
      </vt:variant>
    </vt:vector>
  </HeadingPairs>
  <TitlesOfParts>
    <vt:vector size="92" baseType="lpstr">
      <vt:lpstr>木先生</vt:lpstr>
      <vt:lpstr>PowerPoint 演示文稿</vt:lpstr>
      <vt:lpstr>PowerPoint 演示文稿</vt:lpstr>
      <vt:lpstr>PowerPoint 演示文稿</vt:lpstr>
      <vt:lpstr>GB 2760标准基本框架</vt:lpstr>
      <vt:lpstr>一、封面</vt:lpstr>
      <vt:lpstr>二、目次</vt:lpstr>
      <vt:lpstr>三、前言</vt:lpstr>
      <vt:lpstr>四、范围</vt:lpstr>
      <vt:lpstr>五、术语和定义</vt:lpstr>
      <vt:lpstr>五、术语和定义</vt:lpstr>
      <vt:lpstr>五、术语和定义</vt:lpstr>
      <vt:lpstr>五、术语和定义</vt:lpstr>
      <vt:lpstr>五、术语和定义</vt:lpstr>
      <vt:lpstr>五、术语和定义</vt:lpstr>
      <vt:lpstr>六、食品添加剂的使用原则</vt:lpstr>
      <vt:lpstr>六、食品添加剂的使用原则</vt:lpstr>
      <vt:lpstr>六、食品添加剂的使用原则</vt:lpstr>
      <vt:lpstr>六、食品添加剂的使用原则</vt:lpstr>
      <vt:lpstr>六、食品添加剂的使用原则</vt:lpstr>
      <vt:lpstr>六、食品添加剂的使用原则</vt:lpstr>
      <vt:lpstr>六、食品添加剂的使用原则</vt:lpstr>
      <vt:lpstr>六、食品添加剂的使用原则</vt:lpstr>
      <vt:lpstr>七、食品分类系统</vt:lpstr>
      <vt:lpstr>七、食品分类系统</vt:lpstr>
      <vt:lpstr>七、食品分类系统</vt:lpstr>
      <vt:lpstr>七、食品分类系统</vt:lpstr>
      <vt:lpstr>七、食品分类系统</vt:lpstr>
      <vt:lpstr>八、食品添加剂的使用规定</vt:lpstr>
      <vt:lpstr>八、食品添加剂的使用规定</vt:lpstr>
      <vt:lpstr>八、食品添加剂的使用规定</vt:lpstr>
      <vt:lpstr>八、食品添加剂的使用规定</vt:lpstr>
      <vt:lpstr>八、食品添加剂的使用规定</vt:lpstr>
      <vt:lpstr>八、食品添加剂的使用规定</vt:lpstr>
      <vt:lpstr>八、食品添加剂的使用规定</vt:lpstr>
      <vt:lpstr>八、食品添加剂的使用规定</vt:lpstr>
      <vt:lpstr>八、食品添加剂的使用规定</vt:lpstr>
      <vt:lpstr>九、食品用香料</vt:lpstr>
      <vt:lpstr>九、食品用香料</vt:lpstr>
      <vt:lpstr>九、食品用香料</vt:lpstr>
      <vt:lpstr>九、食品用香料</vt:lpstr>
      <vt:lpstr>九、食品用香料</vt:lpstr>
      <vt:lpstr>九、食品用香料</vt:lpstr>
      <vt:lpstr>九、食品用香料</vt:lpstr>
      <vt:lpstr>九、食品用香料</vt:lpstr>
      <vt:lpstr>十、食品工业用加工助剂</vt:lpstr>
      <vt:lpstr>十、食品工业用加工助剂</vt:lpstr>
      <vt:lpstr>十、食品工业用加工助剂</vt:lpstr>
      <vt:lpstr>十、食品工业用加工助剂</vt:lpstr>
      <vt:lpstr>十、食品工业用加工助剂</vt:lpstr>
      <vt:lpstr>十、食品工业用加工助剂</vt:lpstr>
      <vt:lpstr>十一、附录附表</vt:lpstr>
      <vt:lpstr>十一、附录附表</vt:lpstr>
      <vt:lpstr>十一、附录附表</vt:lpstr>
      <vt:lpstr>PowerPoint 演示文稿</vt:lpstr>
      <vt:lpstr>一、GB 2760标准查询软件</vt:lpstr>
      <vt:lpstr>一、GB 2760标准查询软件</vt:lpstr>
      <vt:lpstr>一、GB 2760标准查询软件</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二、食品添加剂使用规定查询方法</vt:lpstr>
      <vt:lpstr>三、食品用香料、香精使用规定查询方法</vt:lpstr>
      <vt:lpstr>三、食品用香料、香精使用规定查询方法</vt:lpstr>
      <vt:lpstr>三、食品用香料、香精使用规定查询方法</vt:lpstr>
      <vt:lpstr>四、食品工业用加工助剂（含酶制剂）使用规定查询方法</vt:lpstr>
    </vt:vector>
  </TitlesOfParts>
  <Company>©PPTSTORE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木先生</dc:title>
  <dc:subject>木先生</dc:subject>
  <dc:creator>©PPTSTORE</dc:creator>
  <cp:keywords>木先生</cp:keywords>
  <dc:description>©PPTSTORE 版权所有</dc:description>
  <cp:lastModifiedBy>微软用户</cp:lastModifiedBy>
  <cp:revision>203</cp:revision>
  <dcterms:created xsi:type="dcterms:W3CDTF">2016-04-08T05:47:03Z</dcterms:created>
  <dcterms:modified xsi:type="dcterms:W3CDTF">2017-06-22T06:47:10Z</dcterms:modified>
  <cp:category>木先生</cp:category>
  <cp:version>木先生</cp:version>
</cp:coreProperties>
</file>